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9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90" r:id="rId4"/>
    <p:sldId id="317" r:id="rId5"/>
    <p:sldId id="261" r:id="rId6"/>
    <p:sldId id="263" r:id="rId7"/>
    <p:sldId id="264" r:id="rId8"/>
    <p:sldId id="265" r:id="rId9"/>
    <p:sldId id="316" r:id="rId10"/>
    <p:sldId id="314" r:id="rId11"/>
    <p:sldId id="318" r:id="rId12"/>
    <p:sldId id="312" r:id="rId13"/>
    <p:sldId id="313" r:id="rId14"/>
    <p:sldId id="319" r:id="rId15"/>
    <p:sldId id="320" r:id="rId16"/>
  </p:sldIdLst>
  <p:sldSz cx="10680700" cy="7569200"/>
  <p:notesSz cx="9872663" cy="6742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4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4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5BE"/>
    <a:srgbClr val="D7D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94660"/>
  </p:normalViewPr>
  <p:slideViewPr>
    <p:cSldViewPr>
      <p:cViewPr varScale="1">
        <p:scale>
          <a:sx n="95" d="100"/>
          <a:sy n="95" d="100"/>
        </p:scale>
        <p:origin x="852" y="84"/>
      </p:cViewPr>
      <p:guideLst>
        <p:guide orient="horz" pos="2864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1878" y="-108"/>
      </p:cViewPr>
      <p:guideLst>
        <p:guide orient="horz" pos="2124"/>
        <p:guide pos="31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7470" cy="336540"/>
          </a:xfrm>
          <a:prstGeom prst="rect">
            <a:avLst/>
          </a:prstGeom>
        </p:spPr>
        <p:txBody>
          <a:bodyPr vert="horz" lIns="83247" tIns="41623" rIns="83247" bIns="41623" rtlCol="0"/>
          <a:lstStyle>
            <a:lvl1pPr algn="l">
              <a:defRPr sz="11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259" y="0"/>
            <a:ext cx="4277469" cy="336540"/>
          </a:xfrm>
          <a:prstGeom prst="rect">
            <a:avLst/>
          </a:prstGeom>
        </p:spPr>
        <p:txBody>
          <a:bodyPr vert="horz" lIns="83247" tIns="41623" rIns="83247" bIns="41623" rtlCol="0"/>
          <a:lstStyle>
            <a:lvl1pPr algn="r">
              <a:defRPr sz="1100"/>
            </a:lvl1pPr>
          </a:lstStyle>
          <a:p>
            <a:fld id="{525B7BEB-289A-4BC6-972F-9A1375C6A1A5}" type="datetimeFigureOut">
              <a:rPr lang="en-AU" smtClean="0"/>
              <a:t>3/03/2018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04160"/>
            <a:ext cx="4277470" cy="336540"/>
          </a:xfrm>
          <a:prstGeom prst="rect">
            <a:avLst/>
          </a:prstGeom>
        </p:spPr>
        <p:txBody>
          <a:bodyPr vert="horz" lIns="83247" tIns="41623" rIns="83247" bIns="41623" rtlCol="0" anchor="b"/>
          <a:lstStyle>
            <a:lvl1pPr algn="l">
              <a:defRPr sz="11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259" y="6404160"/>
            <a:ext cx="4277469" cy="336540"/>
          </a:xfrm>
          <a:prstGeom prst="rect">
            <a:avLst/>
          </a:prstGeom>
        </p:spPr>
        <p:txBody>
          <a:bodyPr vert="horz" lIns="83247" tIns="41623" rIns="83247" bIns="41623" rtlCol="0" anchor="b"/>
          <a:lstStyle>
            <a:lvl1pPr algn="r">
              <a:defRPr sz="1100"/>
            </a:lvl1pPr>
          </a:lstStyle>
          <a:p>
            <a:fld id="{3B088321-10E9-476B-A3BB-34BED98CA85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7711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7470" cy="336540"/>
          </a:xfrm>
          <a:prstGeom prst="rect">
            <a:avLst/>
          </a:prstGeom>
        </p:spPr>
        <p:txBody>
          <a:bodyPr vert="horz" lIns="83247" tIns="41623" rIns="83247" bIns="41623" rtlCol="0"/>
          <a:lstStyle>
            <a:lvl1pPr algn="l">
              <a:defRPr sz="11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59" y="0"/>
            <a:ext cx="4277469" cy="336540"/>
          </a:xfrm>
          <a:prstGeom prst="rect">
            <a:avLst/>
          </a:prstGeom>
        </p:spPr>
        <p:txBody>
          <a:bodyPr vert="horz" lIns="83247" tIns="41623" rIns="83247" bIns="41623" rtlCol="0"/>
          <a:lstStyle>
            <a:lvl1pPr algn="r">
              <a:defRPr sz="1100"/>
            </a:lvl1pPr>
          </a:lstStyle>
          <a:p>
            <a:fld id="{A08860E7-4B13-4EA5-9573-52B6B9A57D07}" type="datetimeFigureOut">
              <a:rPr lang="en-AU" smtClean="0"/>
              <a:t>3/03/2018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506413"/>
            <a:ext cx="3567113" cy="2528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247" tIns="41623" rIns="83247" bIns="41623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561" y="3202787"/>
            <a:ext cx="7897543" cy="3033102"/>
          </a:xfrm>
          <a:prstGeom prst="rect">
            <a:avLst/>
          </a:prstGeom>
        </p:spPr>
        <p:txBody>
          <a:bodyPr vert="horz" lIns="83247" tIns="41623" rIns="83247" bIns="416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04160"/>
            <a:ext cx="4277470" cy="336540"/>
          </a:xfrm>
          <a:prstGeom prst="rect">
            <a:avLst/>
          </a:prstGeom>
        </p:spPr>
        <p:txBody>
          <a:bodyPr vert="horz" lIns="83247" tIns="41623" rIns="83247" bIns="41623" rtlCol="0" anchor="b"/>
          <a:lstStyle>
            <a:lvl1pPr algn="l">
              <a:defRPr sz="11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59" y="6404160"/>
            <a:ext cx="4277469" cy="336540"/>
          </a:xfrm>
          <a:prstGeom prst="rect">
            <a:avLst/>
          </a:prstGeom>
        </p:spPr>
        <p:txBody>
          <a:bodyPr vert="horz" lIns="83247" tIns="41623" rIns="83247" bIns="41623" rtlCol="0" anchor="b"/>
          <a:lstStyle>
            <a:lvl1pPr algn="r">
              <a:defRPr sz="1100"/>
            </a:lvl1pPr>
          </a:lstStyle>
          <a:p>
            <a:fld id="{ADED8CB5-207E-49A0-9EEB-F2ED53E75EC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707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D8CB5-207E-49A0-9EEB-F2ED53E75EC2}" type="slidenum">
              <a:rPr kumimoji="0" lang="en-A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993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D8CB5-207E-49A0-9EEB-F2ED53E75EC2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4357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909" y="2346452"/>
            <a:ext cx="9088310" cy="15895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3819" y="4238752"/>
            <a:ext cx="7484490" cy="18923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3/3/2018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b="1" spc="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00" b="1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000" b="1" spc="65" dirty="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3/3/2018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455150" y="7346468"/>
            <a:ext cx="580986" cy="159583"/>
          </a:xfrm>
        </p:spPr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b="1" spc="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00" b="1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000" b="1" spc="65" dirty="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7299" y="2889605"/>
            <a:ext cx="4285069" cy="39700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3299" y="1199010"/>
            <a:ext cx="4291824" cy="432388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3/3/2018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b="1" spc="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00" b="1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000" b="1" spc="65" dirty="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3/3/2018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b="1" spc="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00" b="1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000" b="1" spc="65" dirty="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2003" cy="7560005"/>
          </a:xfrm>
          <a:custGeom>
            <a:avLst/>
            <a:gdLst/>
            <a:ahLst/>
            <a:cxnLst/>
            <a:rect l="l" t="t" r="r" b="b"/>
            <a:pathLst>
              <a:path w="10692003" h="7560005">
                <a:moveTo>
                  <a:pt x="0" y="7560005"/>
                </a:moveTo>
                <a:lnTo>
                  <a:pt x="10692003" y="7560005"/>
                </a:lnTo>
                <a:lnTo>
                  <a:pt x="10692003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3/3/2018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b="1" spc="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00" b="1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000" b="1" spc="65" dirty="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2003" cy="1020000"/>
          </a:xfrm>
          <a:custGeom>
            <a:avLst/>
            <a:gdLst/>
            <a:ahLst/>
            <a:cxnLst/>
            <a:rect l="l" t="t" r="r" b="b"/>
            <a:pathLst>
              <a:path w="10692003" h="1020000">
                <a:moveTo>
                  <a:pt x="0" y="1020000"/>
                </a:moveTo>
                <a:lnTo>
                  <a:pt x="10692003" y="1020000"/>
                </a:lnTo>
                <a:lnTo>
                  <a:pt x="10692003" y="0"/>
                </a:lnTo>
                <a:lnTo>
                  <a:pt x="0" y="0"/>
                </a:lnTo>
                <a:lnTo>
                  <a:pt x="0" y="1020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7841995" y="368750"/>
            <a:ext cx="2577212" cy="3365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0" y="7291196"/>
            <a:ext cx="10692003" cy="268808"/>
          </a:xfrm>
          <a:custGeom>
            <a:avLst/>
            <a:gdLst/>
            <a:ahLst/>
            <a:cxnLst/>
            <a:rect l="l" t="t" r="r" b="b"/>
            <a:pathLst>
              <a:path w="10692003" h="268808">
                <a:moveTo>
                  <a:pt x="0" y="268808"/>
                </a:moveTo>
                <a:lnTo>
                  <a:pt x="10692003" y="268808"/>
                </a:lnTo>
                <a:lnTo>
                  <a:pt x="10692003" y="0"/>
                </a:lnTo>
                <a:lnTo>
                  <a:pt x="0" y="0"/>
                </a:lnTo>
                <a:lnTo>
                  <a:pt x="0" y="2688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3299" y="356176"/>
            <a:ext cx="9565530" cy="30559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99596" y="1668377"/>
            <a:ext cx="4492937" cy="50624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324" y="7039356"/>
            <a:ext cx="3421481" cy="378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06" y="7039356"/>
            <a:ext cx="2459189" cy="378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3/3/2018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08308" y="7346468"/>
            <a:ext cx="580986" cy="15958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b="1" spc="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00" b="1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000" b="1" spc="65" dirty="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sz="1000" dirty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jpg"/><Relationship Id="rId7" Type="http://schemas.openxmlformats.org/officeDocument/2006/relationships/image" Target="../media/image7.jpeg"/><Relationship Id="rId2" Type="http://schemas.openxmlformats.org/officeDocument/2006/relationships/hyperlink" Target="http://www.wawwj.com/_EN/home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2.jpg"/><Relationship Id="rId7" Type="http://schemas.openxmlformats.org/officeDocument/2006/relationships/image" Target="../media/image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inetitles.com.au/statistics/wineriestable21.asp" TargetMode="External"/><Relationship Id="rId13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hyperlink" Target="http://italianwinecentral.com/top-ten-wine-exporting-countries/" TargetMode="External"/><Relationship Id="rId12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alianwinecentral.com/top-fifteen-wine-producing-countries/" TargetMode="External"/><Relationship Id="rId11" Type="http://schemas.openxmlformats.org/officeDocument/2006/relationships/image" Target="../media/image5.jpeg"/><Relationship Id="rId5" Type="http://schemas.microsoft.com/office/2007/relationships/hdphoto" Target="../media/hdphoto2.wdp"/><Relationship Id="rId15" Type="http://schemas.openxmlformats.org/officeDocument/2006/relationships/image" Target="../media/image8.jpeg"/><Relationship Id="rId10" Type="http://schemas.openxmlformats.org/officeDocument/2006/relationships/image" Target="../media/image1.png"/><Relationship Id="rId4" Type="http://schemas.openxmlformats.org/officeDocument/2006/relationships/image" Target="../media/image15.jpeg"/><Relationship Id="rId9" Type="http://schemas.openxmlformats.org/officeDocument/2006/relationships/hyperlink" Target="http://www.wineaustralia.com/en/Winefacts%20Landing/Australian%20Wine%20Export%20Approvals/Export%20Approvals%20Database.aspx" TargetMode="External"/><Relationship Id="rId1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6.jpg"/><Relationship Id="rId7" Type="http://schemas.openxmlformats.org/officeDocument/2006/relationships/hyperlink" Target="http://www.wfa.org.au/assets/vintage-reports/Vintage-Report-2016.pdf" TargetMode="Externa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7.jpeg"/><Relationship Id="rId5" Type="http://schemas.openxmlformats.org/officeDocument/2006/relationships/image" Target="../media/image18.jpg"/><Relationship Id="rId10" Type="http://schemas.openxmlformats.org/officeDocument/2006/relationships/image" Target="../media/image6.jpeg"/><Relationship Id="rId4" Type="http://schemas.openxmlformats.org/officeDocument/2006/relationships/image" Target="../media/image17.jpg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1.png"/><Relationship Id="rId7" Type="http://schemas.openxmlformats.org/officeDocument/2006/relationships/image" Target="../media/image7.jpeg"/><Relationship Id="rId12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24.png"/><Relationship Id="rId5" Type="http://schemas.openxmlformats.org/officeDocument/2006/relationships/slide" Target="slide2.xml"/><Relationship Id="rId10" Type="http://schemas.openxmlformats.org/officeDocument/2006/relationships/image" Target="../media/image23.png"/><Relationship Id="rId4" Type="http://schemas.openxmlformats.org/officeDocument/2006/relationships/image" Target="../media/image5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3101" y="5074828"/>
            <a:ext cx="3352799" cy="6330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96900" algn="ctr">
              <a:lnSpc>
                <a:spcPct val="135000"/>
              </a:lnSpc>
            </a:pPr>
            <a:r>
              <a:rPr lang="en-AU" sz="1500" spc="90" dirty="0">
                <a:solidFill>
                  <a:srgbClr val="FFFFFF"/>
                </a:solidFill>
                <a:latin typeface="Gotham Medium"/>
                <a:cs typeface="Gotham Medium"/>
              </a:rPr>
              <a:t>2018</a:t>
            </a:r>
          </a:p>
          <a:p>
            <a:pPr marL="12700" marR="12700" indent="596900" algn="ctr">
              <a:lnSpc>
                <a:spcPct val="135000"/>
              </a:lnSpc>
            </a:pPr>
            <a:r>
              <a:rPr sz="1500" spc="475" dirty="0">
                <a:solidFill>
                  <a:srgbClr val="FFFFFF"/>
                </a:solidFill>
                <a:latin typeface="Gotham Medium"/>
                <a:cs typeface="Gotham Medium"/>
              </a:rPr>
              <a:t>ww</a:t>
            </a:r>
            <a:r>
              <a:rPr sz="1500" spc="355" dirty="0">
                <a:solidFill>
                  <a:srgbClr val="FFFFFF"/>
                </a:solidFill>
                <a:latin typeface="Gotham Medium"/>
                <a:cs typeface="Gotham Medium"/>
              </a:rPr>
              <a:t>w</a:t>
            </a:r>
            <a:r>
              <a:rPr sz="1500" spc="0" dirty="0">
                <a:solidFill>
                  <a:srgbClr val="FFFFFF"/>
                </a:solidFill>
                <a:latin typeface="Gotham Medium"/>
                <a:cs typeface="Gotham Medium"/>
              </a:rPr>
              <a:t>.</a:t>
            </a:r>
            <a:r>
              <a:rPr sz="1500" spc="434" dirty="0">
                <a:solidFill>
                  <a:srgbClr val="FFFFFF"/>
                </a:solidFill>
                <a:latin typeface="Gotham Medium"/>
                <a:cs typeface="Gotham Medium"/>
              </a:rPr>
              <a:t>j</a:t>
            </a:r>
            <a:r>
              <a:rPr sz="1500" spc="305" dirty="0">
                <a:solidFill>
                  <a:srgbClr val="FFFFFF"/>
                </a:solidFill>
                <a:latin typeface="Gotham Medium"/>
                <a:cs typeface="Gotham Medium"/>
              </a:rPr>
              <a:t>a</a:t>
            </a:r>
            <a:r>
              <a:rPr sz="1500" spc="285" dirty="0">
                <a:solidFill>
                  <a:srgbClr val="FFFFFF"/>
                </a:solidFill>
                <a:latin typeface="Gotham Medium"/>
                <a:cs typeface="Gotham Medium"/>
              </a:rPr>
              <a:t>c</a:t>
            </a:r>
            <a:r>
              <a:rPr sz="1500" spc="365" dirty="0">
                <a:solidFill>
                  <a:srgbClr val="FFFFFF"/>
                </a:solidFill>
                <a:latin typeface="Gotham Medium"/>
                <a:cs typeface="Gotham Medium"/>
              </a:rPr>
              <a:t>o</a:t>
            </a:r>
            <a:r>
              <a:rPr sz="1500" spc="150" dirty="0">
                <a:solidFill>
                  <a:srgbClr val="FFFFFF"/>
                </a:solidFill>
                <a:latin typeface="Gotham Medium"/>
                <a:cs typeface="Gotham Medium"/>
              </a:rPr>
              <a:t>b</a:t>
            </a:r>
            <a:r>
              <a:rPr sz="1500" spc="275" dirty="0">
                <a:solidFill>
                  <a:srgbClr val="FFFFFF"/>
                </a:solidFill>
                <a:latin typeface="Gotham Medium"/>
                <a:cs typeface="Gotham Medium"/>
              </a:rPr>
              <a:t>s</a:t>
            </a:r>
            <a:r>
              <a:rPr sz="1500" spc="315" dirty="0">
                <a:solidFill>
                  <a:srgbClr val="FFFFFF"/>
                </a:solidFill>
                <a:latin typeface="Gotham Medium"/>
                <a:cs typeface="Gotham Medium"/>
              </a:rPr>
              <a:t>c</a:t>
            </a:r>
            <a:r>
              <a:rPr sz="1500" spc="300" dirty="0">
                <a:solidFill>
                  <a:srgbClr val="FFFFFF"/>
                </a:solidFill>
                <a:latin typeface="Gotham Medium"/>
                <a:cs typeface="Gotham Medium"/>
              </a:rPr>
              <a:t>r</a:t>
            </a:r>
            <a:r>
              <a:rPr sz="1500" spc="409" dirty="0">
                <a:solidFill>
                  <a:srgbClr val="FFFFFF"/>
                </a:solidFill>
                <a:latin typeface="Gotham Medium"/>
                <a:cs typeface="Gotham Medium"/>
              </a:rPr>
              <a:t>e</a:t>
            </a:r>
            <a:r>
              <a:rPr sz="1500" spc="175" dirty="0">
                <a:solidFill>
                  <a:srgbClr val="FFFFFF"/>
                </a:solidFill>
                <a:latin typeface="Gotham Medium"/>
                <a:cs typeface="Gotham Medium"/>
              </a:rPr>
              <a:t>e</a:t>
            </a:r>
            <a:r>
              <a:rPr lang="en-AU" sz="1500" spc="120" dirty="0">
                <a:solidFill>
                  <a:srgbClr val="FFFFFF"/>
                </a:solidFill>
                <a:latin typeface="Gotham Medium"/>
                <a:cs typeface="Gotham Medium"/>
              </a:rPr>
              <a:t>k</a:t>
            </a:r>
            <a:r>
              <a:rPr sz="1500" spc="45" dirty="0">
                <a:solidFill>
                  <a:srgbClr val="FFFFFF"/>
                </a:solidFill>
                <a:latin typeface="Gotham Medium"/>
                <a:cs typeface="Gotham Medium"/>
              </a:rPr>
              <a:t>.</a:t>
            </a:r>
            <a:r>
              <a:rPr sz="1500" spc="285" dirty="0">
                <a:solidFill>
                  <a:srgbClr val="FFFFFF"/>
                </a:solidFill>
                <a:latin typeface="Gotham Medium"/>
                <a:cs typeface="Gotham Medium"/>
              </a:rPr>
              <a:t>c</a:t>
            </a:r>
            <a:r>
              <a:rPr sz="1500" spc="365" dirty="0">
                <a:solidFill>
                  <a:srgbClr val="FFFFFF"/>
                </a:solidFill>
                <a:latin typeface="Gotham Medium"/>
                <a:cs typeface="Gotham Medium"/>
              </a:rPr>
              <a:t>o</a:t>
            </a:r>
            <a:r>
              <a:rPr lang="en-AU" sz="1500" dirty="0">
                <a:solidFill>
                  <a:srgbClr val="FFFFFF"/>
                </a:solidFill>
                <a:latin typeface="Gotham Medium"/>
                <a:cs typeface="Gotham Medium"/>
              </a:rPr>
              <a:t>m</a:t>
            </a:r>
            <a:endParaRPr sz="1500" dirty="0">
              <a:latin typeface="Gotham Medium"/>
              <a:cs typeface="Gotham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40218" y="3631397"/>
            <a:ext cx="69283" cy="109678"/>
          </a:xfrm>
          <a:custGeom>
            <a:avLst/>
            <a:gdLst/>
            <a:ahLst/>
            <a:cxnLst/>
            <a:rect l="l" t="t" r="r" b="b"/>
            <a:pathLst>
              <a:path w="69283" h="109678">
                <a:moveTo>
                  <a:pt x="4260" y="82157"/>
                </a:moveTo>
                <a:lnTo>
                  <a:pt x="1733" y="98731"/>
                </a:lnTo>
                <a:lnTo>
                  <a:pt x="13148" y="104753"/>
                </a:lnTo>
                <a:lnTo>
                  <a:pt x="25409" y="108432"/>
                </a:lnTo>
                <a:lnTo>
                  <a:pt x="38335" y="109678"/>
                </a:lnTo>
                <a:lnTo>
                  <a:pt x="42775" y="109514"/>
                </a:lnTo>
                <a:lnTo>
                  <a:pt x="56481" y="106315"/>
                </a:lnTo>
                <a:lnTo>
                  <a:pt x="66818" y="98926"/>
                </a:lnTo>
                <a:lnTo>
                  <a:pt x="69283" y="94415"/>
                </a:lnTo>
                <a:lnTo>
                  <a:pt x="27367" y="94415"/>
                </a:lnTo>
                <a:lnTo>
                  <a:pt x="15723" y="89978"/>
                </a:lnTo>
                <a:lnTo>
                  <a:pt x="4260" y="82157"/>
                </a:lnTo>
                <a:close/>
              </a:path>
              <a:path w="69283" h="109678">
                <a:moveTo>
                  <a:pt x="29069" y="0"/>
                </a:moveTo>
                <a:lnTo>
                  <a:pt x="16630" y="3534"/>
                </a:lnTo>
                <a:lnTo>
                  <a:pt x="7156" y="11331"/>
                </a:lnTo>
                <a:lnTo>
                  <a:pt x="1372" y="23646"/>
                </a:lnTo>
                <a:lnTo>
                  <a:pt x="0" y="40735"/>
                </a:lnTo>
                <a:lnTo>
                  <a:pt x="6511" y="50172"/>
                </a:lnTo>
                <a:lnTo>
                  <a:pt x="18142" y="56705"/>
                </a:lnTo>
                <a:lnTo>
                  <a:pt x="34958" y="61686"/>
                </a:lnTo>
                <a:lnTo>
                  <a:pt x="49683" y="66682"/>
                </a:lnTo>
                <a:lnTo>
                  <a:pt x="56812" y="74491"/>
                </a:lnTo>
                <a:lnTo>
                  <a:pt x="57318" y="87765"/>
                </a:lnTo>
                <a:lnTo>
                  <a:pt x="47149" y="93250"/>
                </a:lnTo>
                <a:lnTo>
                  <a:pt x="27367" y="94415"/>
                </a:lnTo>
                <a:lnTo>
                  <a:pt x="69283" y="94415"/>
                </a:lnTo>
                <a:lnTo>
                  <a:pt x="73218" y="87215"/>
                </a:lnTo>
                <a:lnTo>
                  <a:pt x="75118" y="71047"/>
                </a:lnTo>
                <a:lnTo>
                  <a:pt x="71042" y="62955"/>
                </a:lnTo>
                <a:lnTo>
                  <a:pt x="62427" y="55940"/>
                </a:lnTo>
                <a:lnTo>
                  <a:pt x="48117" y="49461"/>
                </a:lnTo>
                <a:lnTo>
                  <a:pt x="26961" y="42980"/>
                </a:lnTo>
                <a:lnTo>
                  <a:pt x="17309" y="36058"/>
                </a:lnTo>
                <a:lnTo>
                  <a:pt x="14912" y="24913"/>
                </a:lnTo>
                <a:lnTo>
                  <a:pt x="22446" y="16741"/>
                </a:lnTo>
                <a:lnTo>
                  <a:pt x="39654" y="13919"/>
                </a:lnTo>
                <a:lnTo>
                  <a:pt x="65796" y="13919"/>
                </a:lnTo>
                <a:lnTo>
                  <a:pt x="66950" y="8635"/>
                </a:lnTo>
                <a:lnTo>
                  <a:pt x="56489" y="3634"/>
                </a:lnTo>
                <a:lnTo>
                  <a:pt x="44172" y="778"/>
                </a:lnTo>
                <a:lnTo>
                  <a:pt x="29069" y="0"/>
                </a:lnTo>
                <a:close/>
              </a:path>
              <a:path w="69283" h="109678">
                <a:moveTo>
                  <a:pt x="65796" y="13919"/>
                </a:moveTo>
                <a:lnTo>
                  <a:pt x="39654" y="13919"/>
                </a:lnTo>
                <a:lnTo>
                  <a:pt x="51553" y="17259"/>
                </a:lnTo>
                <a:lnTo>
                  <a:pt x="63557" y="24181"/>
                </a:lnTo>
                <a:lnTo>
                  <a:pt x="65796" y="139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074875" y="3632669"/>
            <a:ext cx="0" cy="106781"/>
          </a:xfrm>
          <a:custGeom>
            <a:avLst/>
            <a:gdLst/>
            <a:ahLst/>
            <a:cxnLst/>
            <a:rect l="l" t="t" r="r" b="b"/>
            <a:pathLst>
              <a:path h="106781">
                <a:moveTo>
                  <a:pt x="0" y="0"/>
                </a:moveTo>
                <a:lnTo>
                  <a:pt x="0" y="106781"/>
                </a:lnTo>
              </a:path>
            </a:pathLst>
          </a:custGeom>
          <a:ln w="1731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139071" y="3632667"/>
            <a:ext cx="92684" cy="106781"/>
          </a:xfrm>
          <a:custGeom>
            <a:avLst/>
            <a:gdLst/>
            <a:ahLst/>
            <a:cxnLst/>
            <a:rect l="l" t="t" r="r" b="b"/>
            <a:pathLst>
              <a:path w="92684" h="106781">
                <a:moveTo>
                  <a:pt x="15595" y="0"/>
                </a:moveTo>
                <a:lnTo>
                  <a:pt x="0" y="0"/>
                </a:lnTo>
                <a:lnTo>
                  <a:pt x="0" y="106781"/>
                </a:lnTo>
                <a:lnTo>
                  <a:pt x="15862" y="106781"/>
                </a:lnTo>
                <a:lnTo>
                  <a:pt x="15862" y="25260"/>
                </a:lnTo>
                <a:lnTo>
                  <a:pt x="35136" y="25260"/>
                </a:lnTo>
                <a:lnTo>
                  <a:pt x="15595" y="0"/>
                </a:lnTo>
                <a:close/>
              </a:path>
              <a:path w="92684" h="106781">
                <a:moveTo>
                  <a:pt x="35136" y="25260"/>
                </a:moveTo>
                <a:lnTo>
                  <a:pt x="15862" y="25260"/>
                </a:lnTo>
                <a:lnTo>
                  <a:pt x="78994" y="106781"/>
                </a:lnTo>
                <a:lnTo>
                  <a:pt x="92684" y="106781"/>
                </a:lnTo>
                <a:lnTo>
                  <a:pt x="92684" y="79260"/>
                </a:lnTo>
                <a:lnTo>
                  <a:pt x="76911" y="79260"/>
                </a:lnTo>
                <a:lnTo>
                  <a:pt x="35136" y="25260"/>
                </a:lnTo>
                <a:close/>
              </a:path>
              <a:path w="92684" h="106781">
                <a:moveTo>
                  <a:pt x="92684" y="0"/>
                </a:moveTo>
                <a:lnTo>
                  <a:pt x="76911" y="0"/>
                </a:lnTo>
                <a:lnTo>
                  <a:pt x="76911" y="79260"/>
                </a:lnTo>
                <a:lnTo>
                  <a:pt x="92684" y="79260"/>
                </a:lnTo>
                <a:lnTo>
                  <a:pt x="92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282029" y="3630812"/>
            <a:ext cx="96594" cy="110533"/>
          </a:xfrm>
          <a:custGeom>
            <a:avLst/>
            <a:gdLst/>
            <a:ahLst/>
            <a:cxnLst/>
            <a:rect l="l" t="t" r="r" b="b"/>
            <a:pathLst>
              <a:path w="96594" h="110533">
                <a:moveTo>
                  <a:pt x="51492" y="0"/>
                </a:moveTo>
                <a:lnTo>
                  <a:pt x="14630" y="17079"/>
                </a:lnTo>
                <a:lnTo>
                  <a:pt x="0" y="56818"/>
                </a:lnTo>
                <a:lnTo>
                  <a:pt x="2124" y="71442"/>
                </a:lnTo>
                <a:lnTo>
                  <a:pt x="26770" y="103420"/>
                </a:lnTo>
                <a:lnTo>
                  <a:pt x="54253" y="110533"/>
                </a:lnTo>
                <a:lnTo>
                  <a:pt x="62741" y="110067"/>
                </a:lnTo>
                <a:lnTo>
                  <a:pt x="75032" y="107212"/>
                </a:lnTo>
                <a:lnTo>
                  <a:pt x="86103" y="101512"/>
                </a:lnTo>
                <a:lnTo>
                  <a:pt x="92584" y="96054"/>
                </a:lnTo>
                <a:lnTo>
                  <a:pt x="52608" y="96054"/>
                </a:lnTo>
                <a:lnTo>
                  <a:pt x="41138" y="93332"/>
                </a:lnTo>
                <a:lnTo>
                  <a:pt x="31388" y="86649"/>
                </a:lnTo>
                <a:lnTo>
                  <a:pt x="23943" y="76070"/>
                </a:lnTo>
                <a:lnTo>
                  <a:pt x="19386" y="61656"/>
                </a:lnTo>
                <a:lnTo>
                  <a:pt x="18304" y="43470"/>
                </a:lnTo>
                <a:lnTo>
                  <a:pt x="23745" y="31741"/>
                </a:lnTo>
                <a:lnTo>
                  <a:pt x="33042" y="22675"/>
                </a:lnTo>
                <a:lnTo>
                  <a:pt x="46025" y="16928"/>
                </a:lnTo>
                <a:lnTo>
                  <a:pt x="62521" y="15155"/>
                </a:lnTo>
                <a:lnTo>
                  <a:pt x="89321" y="15155"/>
                </a:lnTo>
                <a:lnTo>
                  <a:pt x="90548" y="11139"/>
                </a:lnTo>
                <a:lnTo>
                  <a:pt x="81131" y="5521"/>
                </a:lnTo>
                <a:lnTo>
                  <a:pt x="68476" y="1497"/>
                </a:lnTo>
                <a:lnTo>
                  <a:pt x="51492" y="0"/>
                </a:lnTo>
                <a:close/>
              </a:path>
              <a:path w="96594" h="110533">
                <a:moveTo>
                  <a:pt x="77789" y="89174"/>
                </a:moveTo>
                <a:lnTo>
                  <a:pt x="66745" y="94283"/>
                </a:lnTo>
                <a:lnTo>
                  <a:pt x="52608" y="96054"/>
                </a:lnTo>
                <a:lnTo>
                  <a:pt x="92584" y="96054"/>
                </a:lnTo>
                <a:lnTo>
                  <a:pt x="96594" y="92677"/>
                </a:lnTo>
                <a:lnTo>
                  <a:pt x="77789" y="89174"/>
                </a:lnTo>
                <a:close/>
              </a:path>
              <a:path w="96594" h="110533">
                <a:moveTo>
                  <a:pt x="89321" y="15155"/>
                </a:moveTo>
                <a:lnTo>
                  <a:pt x="62521" y="15155"/>
                </a:lnTo>
                <a:lnTo>
                  <a:pt x="74146" y="19285"/>
                </a:lnTo>
                <a:lnTo>
                  <a:pt x="85571" y="27424"/>
                </a:lnTo>
                <a:lnTo>
                  <a:pt x="89321" y="151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426348" y="3632667"/>
            <a:ext cx="79082" cy="106781"/>
          </a:xfrm>
          <a:custGeom>
            <a:avLst/>
            <a:gdLst/>
            <a:ahLst/>
            <a:cxnLst/>
            <a:rect l="l" t="t" r="r" b="b"/>
            <a:pathLst>
              <a:path w="79082" h="106781">
                <a:moveTo>
                  <a:pt x="78270" y="0"/>
                </a:moveTo>
                <a:lnTo>
                  <a:pt x="0" y="0"/>
                </a:lnTo>
                <a:lnTo>
                  <a:pt x="0" y="106781"/>
                </a:lnTo>
                <a:lnTo>
                  <a:pt x="79082" y="106781"/>
                </a:lnTo>
                <a:lnTo>
                  <a:pt x="79082" y="92773"/>
                </a:lnTo>
                <a:lnTo>
                  <a:pt x="15862" y="92773"/>
                </a:lnTo>
                <a:lnTo>
                  <a:pt x="15862" y="59969"/>
                </a:lnTo>
                <a:lnTo>
                  <a:pt x="71170" y="59969"/>
                </a:lnTo>
                <a:lnTo>
                  <a:pt x="71170" y="45859"/>
                </a:lnTo>
                <a:lnTo>
                  <a:pt x="15862" y="45859"/>
                </a:lnTo>
                <a:lnTo>
                  <a:pt x="15862" y="13957"/>
                </a:lnTo>
                <a:lnTo>
                  <a:pt x="78270" y="13957"/>
                </a:lnTo>
                <a:lnTo>
                  <a:pt x="78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5616013" y="3631892"/>
            <a:ext cx="39408" cy="107556"/>
          </a:xfrm>
          <a:custGeom>
            <a:avLst/>
            <a:gdLst/>
            <a:ahLst/>
            <a:cxnLst/>
            <a:rect l="l" t="t" r="r" b="b"/>
            <a:pathLst>
              <a:path w="39408" h="107556">
                <a:moveTo>
                  <a:pt x="39408" y="15862"/>
                </a:moveTo>
                <a:lnTo>
                  <a:pt x="23545" y="15862"/>
                </a:lnTo>
                <a:lnTo>
                  <a:pt x="23545" y="107556"/>
                </a:lnTo>
                <a:lnTo>
                  <a:pt x="39408" y="107556"/>
                </a:lnTo>
                <a:lnTo>
                  <a:pt x="39408" y="15862"/>
                </a:lnTo>
                <a:close/>
              </a:path>
              <a:path w="39408" h="107556">
                <a:moveTo>
                  <a:pt x="39408" y="0"/>
                </a:moveTo>
                <a:lnTo>
                  <a:pt x="27838" y="0"/>
                </a:lnTo>
                <a:lnTo>
                  <a:pt x="0" y="8991"/>
                </a:lnTo>
                <a:lnTo>
                  <a:pt x="3213" y="21564"/>
                </a:lnTo>
                <a:lnTo>
                  <a:pt x="23545" y="15862"/>
                </a:lnTo>
                <a:lnTo>
                  <a:pt x="39408" y="15862"/>
                </a:lnTo>
                <a:lnTo>
                  <a:pt x="39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707442" y="3632163"/>
            <a:ext cx="77530" cy="108911"/>
          </a:xfrm>
          <a:custGeom>
            <a:avLst/>
            <a:gdLst/>
            <a:ahLst/>
            <a:cxnLst/>
            <a:rect l="l" t="t" r="r" b="b"/>
            <a:pathLst>
              <a:path w="77530" h="108911">
                <a:moveTo>
                  <a:pt x="27484" y="0"/>
                </a:moveTo>
                <a:lnTo>
                  <a:pt x="13786" y="5501"/>
                </a:lnTo>
                <a:lnTo>
                  <a:pt x="4581" y="14832"/>
                </a:lnTo>
                <a:lnTo>
                  <a:pt x="1243" y="26879"/>
                </a:lnTo>
                <a:lnTo>
                  <a:pt x="1303" y="29724"/>
                </a:lnTo>
                <a:lnTo>
                  <a:pt x="5528" y="41454"/>
                </a:lnTo>
                <a:lnTo>
                  <a:pt x="16353" y="50441"/>
                </a:lnTo>
                <a:lnTo>
                  <a:pt x="19337" y="52066"/>
                </a:lnTo>
                <a:lnTo>
                  <a:pt x="12061" y="55423"/>
                </a:lnTo>
                <a:lnTo>
                  <a:pt x="4083" y="62300"/>
                </a:lnTo>
                <a:lnTo>
                  <a:pt x="0" y="73438"/>
                </a:lnTo>
                <a:lnTo>
                  <a:pt x="189" y="90783"/>
                </a:lnTo>
                <a:lnTo>
                  <a:pt x="8455" y="100408"/>
                </a:lnTo>
                <a:lnTo>
                  <a:pt x="21304" y="106674"/>
                </a:lnTo>
                <a:lnTo>
                  <a:pt x="37816" y="108911"/>
                </a:lnTo>
                <a:lnTo>
                  <a:pt x="43025" y="108702"/>
                </a:lnTo>
                <a:lnTo>
                  <a:pt x="57322" y="105429"/>
                </a:lnTo>
                <a:lnTo>
                  <a:pt x="68343" y="98241"/>
                </a:lnTo>
                <a:lnTo>
                  <a:pt x="70862" y="94264"/>
                </a:lnTo>
                <a:lnTo>
                  <a:pt x="26925" y="94264"/>
                </a:lnTo>
                <a:lnTo>
                  <a:pt x="17027" y="86521"/>
                </a:lnTo>
                <a:lnTo>
                  <a:pt x="13972" y="72170"/>
                </a:lnTo>
                <a:lnTo>
                  <a:pt x="22512" y="62740"/>
                </a:lnTo>
                <a:lnTo>
                  <a:pt x="37816" y="59153"/>
                </a:lnTo>
                <a:lnTo>
                  <a:pt x="67892" y="59153"/>
                </a:lnTo>
                <a:lnTo>
                  <a:pt x="59279" y="53374"/>
                </a:lnTo>
                <a:lnTo>
                  <a:pt x="56345" y="52015"/>
                </a:lnTo>
                <a:lnTo>
                  <a:pt x="61500" y="49089"/>
                </a:lnTo>
                <a:lnTo>
                  <a:pt x="64003" y="46658"/>
                </a:lnTo>
                <a:lnTo>
                  <a:pt x="32897" y="46658"/>
                </a:lnTo>
                <a:lnTo>
                  <a:pt x="21057" y="40169"/>
                </a:lnTo>
                <a:lnTo>
                  <a:pt x="16619" y="26879"/>
                </a:lnTo>
                <a:lnTo>
                  <a:pt x="23380" y="16093"/>
                </a:lnTo>
                <a:lnTo>
                  <a:pt x="37816" y="11845"/>
                </a:lnTo>
                <a:lnTo>
                  <a:pt x="67768" y="11845"/>
                </a:lnTo>
                <a:lnTo>
                  <a:pt x="60676" y="5990"/>
                </a:lnTo>
                <a:lnTo>
                  <a:pt x="46551" y="1247"/>
                </a:lnTo>
                <a:lnTo>
                  <a:pt x="27484" y="0"/>
                </a:lnTo>
                <a:close/>
              </a:path>
              <a:path w="77530" h="108911">
                <a:moveTo>
                  <a:pt x="67892" y="59153"/>
                </a:moveTo>
                <a:lnTo>
                  <a:pt x="37816" y="59153"/>
                </a:lnTo>
                <a:lnTo>
                  <a:pt x="46480" y="60208"/>
                </a:lnTo>
                <a:lnTo>
                  <a:pt x="58121" y="67159"/>
                </a:lnTo>
                <a:lnTo>
                  <a:pt x="62440" y="79896"/>
                </a:lnTo>
                <a:lnTo>
                  <a:pt x="57928" y="88241"/>
                </a:lnTo>
                <a:lnTo>
                  <a:pt x="46391" y="93383"/>
                </a:lnTo>
                <a:lnTo>
                  <a:pt x="26925" y="94264"/>
                </a:lnTo>
                <a:lnTo>
                  <a:pt x="70862" y="94264"/>
                </a:lnTo>
                <a:lnTo>
                  <a:pt x="75331" y="87205"/>
                </a:lnTo>
                <a:lnTo>
                  <a:pt x="77530" y="72386"/>
                </a:lnTo>
                <a:lnTo>
                  <a:pt x="71625" y="61657"/>
                </a:lnTo>
                <a:lnTo>
                  <a:pt x="67892" y="59153"/>
                </a:lnTo>
                <a:close/>
              </a:path>
              <a:path w="77530" h="108911">
                <a:moveTo>
                  <a:pt x="67768" y="11845"/>
                </a:moveTo>
                <a:lnTo>
                  <a:pt x="37816" y="11845"/>
                </a:lnTo>
                <a:lnTo>
                  <a:pt x="45219" y="12858"/>
                </a:lnTo>
                <a:lnTo>
                  <a:pt x="55038" y="20197"/>
                </a:lnTo>
                <a:lnTo>
                  <a:pt x="57981" y="35188"/>
                </a:lnTo>
                <a:lnTo>
                  <a:pt x="49488" y="43716"/>
                </a:lnTo>
                <a:lnTo>
                  <a:pt x="32897" y="46658"/>
                </a:lnTo>
                <a:lnTo>
                  <a:pt x="64003" y="46658"/>
                </a:lnTo>
                <a:lnTo>
                  <a:pt x="71186" y="39681"/>
                </a:lnTo>
                <a:lnTo>
                  <a:pt x="74328" y="27428"/>
                </a:lnTo>
                <a:lnTo>
                  <a:pt x="74038" y="23289"/>
                </a:lnTo>
                <a:lnTo>
                  <a:pt x="69843" y="13559"/>
                </a:lnTo>
                <a:lnTo>
                  <a:pt x="67768" y="118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825700" y="3631892"/>
            <a:ext cx="74155" cy="107556"/>
          </a:xfrm>
          <a:custGeom>
            <a:avLst/>
            <a:gdLst/>
            <a:ahLst/>
            <a:cxnLst/>
            <a:rect l="l" t="t" r="r" b="b"/>
            <a:pathLst>
              <a:path w="74155" h="107556">
                <a:moveTo>
                  <a:pt x="74155" y="82842"/>
                </a:moveTo>
                <a:lnTo>
                  <a:pt x="58927" y="82842"/>
                </a:lnTo>
                <a:lnTo>
                  <a:pt x="58927" y="107556"/>
                </a:lnTo>
                <a:lnTo>
                  <a:pt x="74155" y="107556"/>
                </a:lnTo>
                <a:lnTo>
                  <a:pt x="74155" y="82842"/>
                </a:lnTo>
                <a:close/>
              </a:path>
              <a:path w="74155" h="107556">
                <a:moveTo>
                  <a:pt x="74155" y="0"/>
                </a:moveTo>
                <a:lnTo>
                  <a:pt x="60096" y="0"/>
                </a:lnTo>
                <a:lnTo>
                  <a:pt x="0" y="70954"/>
                </a:lnTo>
                <a:lnTo>
                  <a:pt x="3073" y="82842"/>
                </a:lnTo>
                <a:lnTo>
                  <a:pt x="90017" y="82842"/>
                </a:lnTo>
                <a:lnTo>
                  <a:pt x="90017" y="70180"/>
                </a:lnTo>
                <a:lnTo>
                  <a:pt x="17576" y="70180"/>
                </a:lnTo>
                <a:lnTo>
                  <a:pt x="58927" y="20472"/>
                </a:lnTo>
                <a:lnTo>
                  <a:pt x="74155" y="20472"/>
                </a:lnTo>
                <a:lnTo>
                  <a:pt x="74155" y="0"/>
                </a:lnTo>
                <a:close/>
              </a:path>
              <a:path w="74155" h="107556">
                <a:moveTo>
                  <a:pt x="74155" y="20472"/>
                </a:moveTo>
                <a:lnTo>
                  <a:pt x="58927" y="20472"/>
                </a:lnTo>
                <a:lnTo>
                  <a:pt x="58927" y="70180"/>
                </a:lnTo>
                <a:lnTo>
                  <a:pt x="74155" y="70180"/>
                </a:lnTo>
                <a:lnTo>
                  <a:pt x="74155" y="204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5955945" y="3632667"/>
            <a:ext cx="74015" cy="106781"/>
          </a:xfrm>
          <a:custGeom>
            <a:avLst/>
            <a:gdLst/>
            <a:ahLst/>
            <a:cxnLst/>
            <a:rect l="l" t="t" r="r" b="b"/>
            <a:pathLst>
              <a:path w="74015" h="106781">
                <a:moveTo>
                  <a:pt x="74015" y="0"/>
                </a:moveTo>
                <a:lnTo>
                  <a:pt x="0" y="0"/>
                </a:lnTo>
                <a:lnTo>
                  <a:pt x="0" y="13728"/>
                </a:lnTo>
                <a:lnTo>
                  <a:pt x="56349" y="13728"/>
                </a:lnTo>
                <a:lnTo>
                  <a:pt x="6997" y="106781"/>
                </a:lnTo>
                <a:lnTo>
                  <a:pt x="24891" y="106781"/>
                </a:lnTo>
                <a:lnTo>
                  <a:pt x="74015" y="12598"/>
                </a:lnTo>
                <a:lnTo>
                  <a:pt x="74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4361111" y="1200539"/>
            <a:ext cx="2233086" cy="2187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863240" y="4028842"/>
            <a:ext cx="3165511" cy="405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3386467" y="6763219"/>
            <a:ext cx="4117060" cy="424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529000" y="4902355"/>
            <a:ext cx="5832005" cy="0"/>
          </a:xfrm>
          <a:custGeom>
            <a:avLst/>
            <a:gdLst/>
            <a:ahLst/>
            <a:cxnLst/>
            <a:rect l="l" t="t" r="r" b="b"/>
            <a:pathLst>
              <a:path w="5832005">
                <a:moveTo>
                  <a:pt x="0" y="0"/>
                </a:moveTo>
                <a:lnTo>
                  <a:pt x="583200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b="1" spc="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00" b="1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000" b="1" spc="65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fld>
            <a:endParaRPr sz="1000" dirty="0">
              <a:latin typeface="Arial"/>
              <a:cs typeface="Arial"/>
            </a:endParaRPr>
          </a:p>
        </p:txBody>
      </p:sp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339" y="7337644"/>
            <a:ext cx="214811" cy="180756"/>
          </a:xfrm>
          <a:prstGeom prst="rect">
            <a:avLst/>
          </a:prstGeom>
        </p:spPr>
      </p:pic>
      <p:pic>
        <p:nvPicPr>
          <p:cNvPr id="26" name="Picture 2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50" y="7338400"/>
            <a:ext cx="225000" cy="180000"/>
          </a:xfrm>
          <a:prstGeom prst="rect">
            <a:avLst/>
          </a:prstGeom>
        </p:spPr>
      </p:pic>
      <p:pic>
        <p:nvPicPr>
          <p:cNvPr id="27" name="Picture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775" y="7335025"/>
            <a:ext cx="183375" cy="183375"/>
          </a:xfrm>
          <a:prstGeom prst="rect">
            <a:avLst/>
          </a:prstGeom>
        </p:spPr>
      </p:pic>
      <p:pic>
        <p:nvPicPr>
          <p:cNvPr id="28" name="Picture 5" descr="C:\Users\yongr\AppData\Local\Microsoft\Windows\Temporary Internet Files\Content.IE5\SBGFFZJB\envelope-silhouette-2[1]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350" y="7346468"/>
            <a:ext cx="216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C7398-E91C-42C0-83B6-895F8C5DF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n-US" sz="2000" dirty="0">
                <a:solidFill>
                  <a:srgbClr val="FFFEF6"/>
                </a:solidFill>
                <a:latin typeface="Gotham Book"/>
              </a:rPr>
              <a:t>Sauvignon Blanc</a:t>
            </a:r>
            <a:r>
              <a:rPr lang="ru-RU" sz="2000" dirty="0">
                <a:solidFill>
                  <a:srgbClr val="FFFEF6"/>
                </a:solidFill>
                <a:latin typeface="Gotham Book"/>
              </a:rPr>
              <a:t> / Совиньон Блан</a:t>
            </a:r>
            <a:br>
              <a:rPr lang="en-US" sz="2000" dirty="0">
                <a:solidFill>
                  <a:srgbClr val="FFFEF6"/>
                </a:solidFill>
                <a:latin typeface="Gotham Book"/>
              </a:rPr>
            </a:br>
            <a:endParaRPr lang="en-US" sz="2000" dirty="0">
              <a:solidFill>
                <a:srgbClr val="FFFEF6"/>
              </a:solidFill>
              <a:latin typeface="Gotham Book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322A08-A265-456C-9EE5-13935366DD7C}"/>
              </a:ext>
            </a:extLst>
          </p:cNvPr>
          <p:cNvSpPr/>
          <p:nvPr/>
        </p:nvSpPr>
        <p:spPr>
          <a:xfrm>
            <a:off x="3130550" y="1879600"/>
            <a:ext cx="7086600" cy="50475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Стиль вина: </a:t>
            </a:r>
            <a:r>
              <a:rPr lang="ru-RU" dirty="0">
                <a:solidFill>
                  <a:srgbClr val="726963"/>
                </a:solidFill>
              </a:rPr>
              <a:t>сухое белое</a:t>
            </a:r>
            <a:endParaRPr lang="en-US" dirty="0">
              <a:solidFill>
                <a:srgbClr val="726963"/>
              </a:solidFill>
            </a:endParaRP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Сорт винограда: </a:t>
            </a:r>
            <a:r>
              <a:rPr lang="ru-RU" dirty="0">
                <a:solidFill>
                  <a:srgbClr val="726963"/>
                </a:solidFill>
              </a:rPr>
              <a:t>«</a:t>
            </a:r>
            <a:r>
              <a:rPr lang="ru-RU" dirty="0" err="1">
                <a:solidFill>
                  <a:srgbClr val="726963"/>
                </a:solidFill>
              </a:rPr>
              <a:t>совиньон</a:t>
            </a:r>
            <a:r>
              <a:rPr lang="ru-RU" dirty="0">
                <a:solidFill>
                  <a:srgbClr val="726963"/>
                </a:solidFill>
              </a:rPr>
              <a:t> </a:t>
            </a:r>
            <a:r>
              <a:rPr lang="ru-RU" dirty="0" err="1">
                <a:solidFill>
                  <a:srgbClr val="726963"/>
                </a:solidFill>
              </a:rPr>
              <a:t>блан</a:t>
            </a:r>
            <a:r>
              <a:rPr lang="ru-RU" dirty="0">
                <a:solidFill>
                  <a:srgbClr val="726963"/>
                </a:solidFill>
              </a:rPr>
              <a:t>» 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Цвет: </a:t>
            </a:r>
            <a:r>
              <a:rPr lang="ru-RU" dirty="0">
                <a:solidFill>
                  <a:srgbClr val="726963"/>
                </a:solidFill>
              </a:rPr>
              <a:t>бледно-зеленый с соломенным оттенком 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Аромат: </a:t>
            </a:r>
            <a:r>
              <a:rPr lang="ru-RU" dirty="0">
                <a:solidFill>
                  <a:srgbClr val="726963"/>
                </a:solidFill>
              </a:rPr>
              <a:t>интенсивный аромат раскрывается сочетанием акцентов гуавы и грейпфрута, доминирующие цитрусовые акценты дополнены едва уловимыми травяными штрихами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Вкус: </a:t>
            </a:r>
            <a:r>
              <a:rPr lang="ru-RU" dirty="0">
                <a:solidFill>
                  <a:srgbClr val="726963"/>
                </a:solidFill>
              </a:rPr>
              <a:t>сочный, мягкий с ощутимыми тонами мандарина, апельсиновой цедры на фоне гармоничных тропических ноток 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Температура подачи: </a:t>
            </a:r>
            <a:r>
              <a:rPr lang="ru-RU" dirty="0">
                <a:solidFill>
                  <a:srgbClr val="726963"/>
                </a:solidFill>
              </a:rPr>
              <a:t>10-12°С 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Сочетание с блюдами: </a:t>
            </a:r>
            <a:r>
              <a:rPr lang="ru-RU" dirty="0">
                <a:solidFill>
                  <a:srgbClr val="726963"/>
                </a:solidFill>
              </a:rPr>
              <a:t>прекрасно с блюдами тайской кухни, суши, салатами, а также экзотическими фруктами, крем-брюле и десертами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Крепость: </a:t>
            </a:r>
            <a:r>
              <a:rPr lang="ru-RU" dirty="0">
                <a:solidFill>
                  <a:srgbClr val="726963"/>
                </a:solidFill>
              </a:rPr>
              <a:t>12,3%</a:t>
            </a:r>
            <a:endParaRPr lang="en-US" dirty="0">
              <a:solidFill>
                <a:srgbClr val="726963"/>
              </a:solidFill>
            </a:endParaRPr>
          </a:p>
        </p:txBody>
      </p:sp>
      <p:pic>
        <p:nvPicPr>
          <p:cNvPr id="2050" name="Picture 2" descr="http://06f67d8bf239f97094bf-7e4c7e9e9bdf2dfee0ad048965aec26b.r47.cf2.rackcdn.com/Jy22HSSe-sav_blanc.png">
            <a:extLst>
              <a:ext uri="{FF2B5EF4-FFF2-40B4-BE49-F238E27FC236}">
                <a16:creationId xmlns:a16="http://schemas.microsoft.com/office/drawing/2014/main" id="{59CCECB0-5914-4E40-8F78-355EA9BD3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9" y="1041400"/>
            <a:ext cx="2643156" cy="60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536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C7398-E91C-42C0-83B6-895F8C5DF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n-US" sz="2000" dirty="0">
                <a:solidFill>
                  <a:srgbClr val="FFFEF6"/>
                </a:solidFill>
                <a:latin typeface="Gotham Book"/>
              </a:rPr>
              <a:t>Chardonnay</a:t>
            </a:r>
            <a:r>
              <a:rPr lang="ru-RU" sz="2000" dirty="0">
                <a:solidFill>
                  <a:srgbClr val="FFFEF6"/>
                </a:solidFill>
                <a:latin typeface="Gotham Book"/>
              </a:rPr>
              <a:t> / Шардоне</a:t>
            </a:r>
            <a:br>
              <a:rPr lang="en-US" sz="2000" dirty="0">
                <a:solidFill>
                  <a:srgbClr val="FFFEF6"/>
                </a:solidFill>
                <a:latin typeface="Gotham Book"/>
              </a:rPr>
            </a:br>
            <a:endParaRPr lang="en-US" sz="2000" dirty="0">
              <a:solidFill>
                <a:srgbClr val="FFFEF6"/>
              </a:solidFill>
              <a:latin typeface="Gotham Book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322A08-A265-456C-9EE5-13935366DD7C}"/>
              </a:ext>
            </a:extLst>
          </p:cNvPr>
          <p:cNvSpPr/>
          <p:nvPr/>
        </p:nvSpPr>
        <p:spPr>
          <a:xfrm>
            <a:off x="3282950" y="2108200"/>
            <a:ext cx="6178550" cy="4648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Стиль вина: </a:t>
            </a:r>
            <a:r>
              <a:rPr lang="ru-RU" dirty="0">
                <a:solidFill>
                  <a:srgbClr val="726963"/>
                </a:solidFill>
              </a:rPr>
              <a:t>сухое белое</a:t>
            </a:r>
            <a:endParaRPr lang="en-US" dirty="0">
              <a:solidFill>
                <a:srgbClr val="726963"/>
              </a:solidFill>
            </a:endParaRP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Сорт винограда: </a:t>
            </a:r>
            <a:r>
              <a:rPr lang="ru-RU" dirty="0">
                <a:solidFill>
                  <a:srgbClr val="726963"/>
                </a:solidFill>
              </a:rPr>
              <a:t>«шардоне» 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Цвет: </a:t>
            </a:r>
            <a:r>
              <a:rPr lang="ru-RU" dirty="0">
                <a:solidFill>
                  <a:srgbClr val="726963"/>
                </a:solidFill>
              </a:rPr>
              <a:t>бледно-желтый с зеленым оттенком 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Аромат: </a:t>
            </a:r>
            <a:r>
              <a:rPr lang="ru-RU" dirty="0">
                <a:solidFill>
                  <a:srgbClr val="726963"/>
                </a:solidFill>
              </a:rPr>
              <a:t>тонкий древесный аромат с оттенками свежей дыни и костянки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Вкус: </a:t>
            </a:r>
            <a:r>
              <a:rPr lang="ru-RU" dirty="0">
                <a:solidFill>
                  <a:srgbClr val="726963"/>
                </a:solidFill>
              </a:rPr>
              <a:t>мягкий вкус с ароматами дыни, персика и древесностью с кремовыми нотками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Температура подачи: </a:t>
            </a:r>
            <a:r>
              <a:rPr lang="ru-RU" dirty="0">
                <a:solidFill>
                  <a:srgbClr val="726963"/>
                </a:solidFill>
              </a:rPr>
              <a:t>8-12°С 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Сочетание с блюдами: </a:t>
            </a:r>
            <a:r>
              <a:rPr lang="ru-RU" dirty="0">
                <a:solidFill>
                  <a:srgbClr val="726963"/>
                </a:solidFill>
              </a:rPr>
              <a:t>наслаждайтесь им самим по себе или с белой рыбой или пастой со сливочным куриным соусом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Крепость: </a:t>
            </a:r>
            <a:r>
              <a:rPr lang="ru-RU" dirty="0">
                <a:solidFill>
                  <a:srgbClr val="726963"/>
                </a:solidFill>
              </a:rPr>
              <a:t>12,7%</a:t>
            </a:r>
            <a:endParaRPr lang="en-US" dirty="0">
              <a:solidFill>
                <a:srgbClr val="726963"/>
              </a:solidFill>
            </a:endParaRPr>
          </a:p>
        </p:txBody>
      </p:sp>
      <p:pic>
        <p:nvPicPr>
          <p:cNvPr id="1026" name="Picture 2" descr="http://06f67d8bf239f97094bf-7e4c7e9e9bdf2dfee0ad048965aec26b.r47.cf2.rackcdn.com/A2r60lJS-chardonnay.png">
            <a:extLst>
              <a:ext uri="{FF2B5EF4-FFF2-40B4-BE49-F238E27FC236}">
                <a16:creationId xmlns:a16="http://schemas.microsoft.com/office/drawing/2014/main" id="{EB3A7D0A-66CA-4440-9F3C-12BF61ABD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12036"/>
            <a:ext cx="2667000" cy="612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683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32CE42-8A4F-4425-99D5-0DD8C85A0307}"/>
              </a:ext>
            </a:extLst>
          </p:cNvPr>
          <p:cNvSpPr/>
          <p:nvPr/>
        </p:nvSpPr>
        <p:spPr>
          <a:xfrm>
            <a:off x="2901950" y="2032000"/>
            <a:ext cx="6937375" cy="46139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Стиль вина: </a:t>
            </a:r>
            <a:r>
              <a:rPr lang="ru-RU" dirty="0">
                <a:solidFill>
                  <a:srgbClr val="726963"/>
                </a:solidFill>
              </a:rPr>
              <a:t>Сухое красное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Сорт винограда: </a:t>
            </a:r>
            <a:r>
              <a:rPr lang="ru-RU" dirty="0">
                <a:solidFill>
                  <a:srgbClr val="726963"/>
                </a:solidFill>
              </a:rPr>
              <a:t>«каберне </a:t>
            </a:r>
            <a:r>
              <a:rPr lang="ru-RU" dirty="0" err="1">
                <a:solidFill>
                  <a:srgbClr val="726963"/>
                </a:solidFill>
              </a:rPr>
              <a:t>совиньон</a:t>
            </a:r>
            <a:r>
              <a:rPr lang="ru-RU" dirty="0">
                <a:solidFill>
                  <a:srgbClr val="726963"/>
                </a:solidFill>
              </a:rPr>
              <a:t>»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Цвет: </a:t>
            </a:r>
            <a:r>
              <a:rPr lang="ru-RU" dirty="0">
                <a:solidFill>
                  <a:srgbClr val="726963"/>
                </a:solidFill>
              </a:rPr>
              <a:t>Ярко-красный с малиновым оттенком 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Аромат: </a:t>
            </a:r>
            <a:r>
              <a:rPr lang="ru-RU" dirty="0">
                <a:solidFill>
                  <a:srgbClr val="726963"/>
                </a:solidFill>
              </a:rPr>
              <a:t>Легкий аромат черной смородины с нотками кедра и специй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Вкус: </a:t>
            </a:r>
            <a:r>
              <a:rPr lang="ru-RU" dirty="0">
                <a:solidFill>
                  <a:srgbClr val="726963"/>
                </a:solidFill>
              </a:rPr>
              <a:t>Сильный, но элегантный, с богатыми оттенками черной смородины и сливы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Температура подачи: </a:t>
            </a:r>
            <a:r>
              <a:rPr lang="ru-RU" dirty="0">
                <a:solidFill>
                  <a:srgbClr val="726963"/>
                </a:solidFill>
              </a:rPr>
              <a:t>15-20°С 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Сочетание с блюдами: </a:t>
            </a:r>
            <a:r>
              <a:rPr lang="ru-RU" dirty="0">
                <a:solidFill>
                  <a:srgbClr val="726963"/>
                </a:solidFill>
              </a:rPr>
              <a:t>Филе говядины или маринованная жареная баранья нога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Крепость: </a:t>
            </a:r>
            <a:r>
              <a:rPr lang="ru-RU" dirty="0">
                <a:solidFill>
                  <a:srgbClr val="726963"/>
                </a:solidFill>
              </a:rPr>
              <a:t>1 %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097621A-A715-40BB-B113-E9CB0E14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n-US" sz="2000" dirty="0">
                <a:solidFill>
                  <a:srgbClr val="FFFEF6"/>
                </a:solidFill>
                <a:latin typeface="Gotham Book"/>
              </a:rPr>
              <a:t>Cabernet Sauvignon / </a:t>
            </a:r>
            <a:r>
              <a:rPr lang="ru-RU" sz="2000" dirty="0">
                <a:solidFill>
                  <a:srgbClr val="FFFEF6"/>
                </a:solidFill>
                <a:latin typeface="Gotham Book"/>
              </a:rPr>
              <a:t>Каберне Совиньон</a:t>
            </a:r>
            <a:endParaRPr lang="en-US" sz="2000" dirty="0">
              <a:solidFill>
                <a:srgbClr val="FFFEF6"/>
              </a:solidFill>
              <a:latin typeface="Gotham Book"/>
            </a:endParaRPr>
          </a:p>
        </p:txBody>
      </p:sp>
      <p:pic>
        <p:nvPicPr>
          <p:cNvPr id="3074" name="Picture 2" descr="http://06f67d8bf239f97094bf-7e4c7e9e9bdf2dfee0ad048965aec26b.r47.cf2.rackcdn.com/iTagOBIV-cab_sav.png">
            <a:extLst>
              <a:ext uri="{FF2B5EF4-FFF2-40B4-BE49-F238E27FC236}">
                <a16:creationId xmlns:a16="http://schemas.microsoft.com/office/drawing/2014/main" id="{B3EA10D6-37CD-4052-B3E2-726A36DFF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0" y="1117600"/>
            <a:ext cx="2576800" cy="59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083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88B39-8041-4DC7-A4C8-F823D454A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n-US" sz="2000" dirty="0">
                <a:solidFill>
                  <a:srgbClr val="FFFEF6"/>
                </a:solidFill>
                <a:latin typeface="Gotham Book"/>
              </a:rPr>
              <a:t>Shiraz Cabernet</a:t>
            </a:r>
            <a:r>
              <a:rPr lang="ru-RU" sz="2000" dirty="0">
                <a:solidFill>
                  <a:srgbClr val="FFFEF6"/>
                </a:solidFill>
                <a:latin typeface="Gotham Book"/>
              </a:rPr>
              <a:t> / Шираз Каберне</a:t>
            </a:r>
            <a:br>
              <a:rPr lang="ru-RU" sz="2000" dirty="0">
                <a:solidFill>
                  <a:srgbClr val="FFFEF6"/>
                </a:solidFill>
                <a:latin typeface="Gotham Book"/>
              </a:rPr>
            </a:br>
            <a:br>
              <a:rPr lang="en-US" sz="2000" dirty="0">
                <a:solidFill>
                  <a:srgbClr val="FFFEF6"/>
                </a:solidFill>
                <a:latin typeface="Gotham Book"/>
              </a:rPr>
            </a:br>
            <a:endParaRPr lang="en-US" sz="2000" dirty="0">
              <a:solidFill>
                <a:srgbClr val="FFFEF6"/>
              </a:solidFill>
              <a:latin typeface="Gotham Book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DF52AD-4306-4600-8969-5B0FEBA8B5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0750" y="1270000"/>
            <a:ext cx="1524000" cy="5867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B535EA-0407-44A0-AA9D-0DCF01A6AEF5}"/>
              </a:ext>
            </a:extLst>
          </p:cNvPr>
          <p:cNvSpPr/>
          <p:nvPr/>
        </p:nvSpPr>
        <p:spPr>
          <a:xfrm>
            <a:off x="3054350" y="1803400"/>
            <a:ext cx="7162800" cy="54040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Стиль вина: </a:t>
            </a:r>
            <a:r>
              <a:rPr lang="ru-RU" dirty="0">
                <a:solidFill>
                  <a:srgbClr val="726963"/>
                </a:solidFill>
              </a:rPr>
              <a:t>сухое красное</a:t>
            </a:r>
            <a:endParaRPr lang="en-US" dirty="0">
              <a:solidFill>
                <a:srgbClr val="726963"/>
              </a:solidFill>
            </a:endParaRP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Сорта винограда: </a:t>
            </a:r>
            <a:r>
              <a:rPr lang="ru-RU" dirty="0">
                <a:solidFill>
                  <a:srgbClr val="726963"/>
                </a:solidFill>
              </a:rPr>
              <a:t>«</a:t>
            </a:r>
            <a:r>
              <a:rPr lang="ru-RU" dirty="0" err="1">
                <a:solidFill>
                  <a:srgbClr val="726963"/>
                </a:solidFill>
              </a:rPr>
              <a:t>шираз</a:t>
            </a:r>
            <a:r>
              <a:rPr lang="ru-RU" dirty="0">
                <a:solidFill>
                  <a:srgbClr val="726963"/>
                </a:solidFill>
              </a:rPr>
              <a:t>», «каберне»</a:t>
            </a:r>
            <a:endParaRPr lang="en-US" dirty="0">
              <a:solidFill>
                <a:srgbClr val="726963"/>
              </a:solidFill>
            </a:endParaRP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Цвет: </a:t>
            </a:r>
            <a:r>
              <a:rPr lang="ru-RU" dirty="0">
                <a:solidFill>
                  <a:srgbClr val="726963"/>
                </a:solidFill>
              </a:rPr>
              <a:t>насыщенный красный с малиновым отливом 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Аромат: </a:t>
            </a:r>
            <a:r>
              <a:rPr lang="ru-RU" dirty="0">
                <a:solidFill>
                  <a:srgbClr val="726963"/>
                </a:solidFill>
              </a:rPr>
              <a:t>пряный букет фруктов и вишни, с нотками кедра и дуба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Вкус: </a:t>
            </a:r>
            <a:r>
              <a:rPr lang="ru-RU" dirty="0">
                <a:solidFill>
                  <a:srgbClr val="726963"/>
                </a:solidFill>
              </a:rPr>
              <a:t>яркие слои фруктовых ароматов с мягким танином и долгим бархатным послевкусием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Температура подачи: </a:t>
            </a:r>
            <a:r>
              <a:rPr lang="ru-RU" dirty="0">
                <a:solidFill>
                  <a:srgbClr val="726963"/>
                </a:solidFill>
              </a:rPr>
              <a:t>15-20°С</a:t>
            </a:r>
            <a:r>
              <a:rPr lang="ru-RU" b="1" dirty="0">
                <a:solidFill>
                  <a:srgbClr val="726963"/>
                </a:solidFill>
              </a:rPr>
              <a:t> 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Сочетание с блюдами: </a:t>
            </a:r>
            <a:r>
              <a:rPr lang="ru-RU" dirty="0">
                <a:solidFill>
                  <a:srgbClr val="726963"/>
                </a:solidFill>
              </a:rPr>
              <a:t>это пряное вино отлично подходит к жареному стейку, пицце или томатным блюдам из пасты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en-US" b="1" dirty="0" err="1">
                <a:solidFill>
                  <a:srgbClr val="726963"/>
                </a:solidFill>
              </a:rPr>
              <a:t>Крепость</a:t>
            </a:r>
            <a:r>
              <a:rPr lang="en-US" b="1" dirty="0">
                <a:solidFill>
                  <a:srgbClr val="726963"/>
                </a:solidFill>
              </a:rPr>
              <a:t>: </a:t>
            </a:r>
            <a:r>
              <a:rPr lang="en-US" dirty="0">
                <a:solidFill>
                  <a:srgbClr val="726963"/>
                </a:solidFill>
              </a:rPr>
              <a:t>13,9%</a:t>
            </a:r>
          </a:p>
        </p:txBody>
      </p:sp>
    </p:spTree>
    <p:extLst>
      <p:ext uri="{BB962C8B-B14F-4D97-AF65-F5344CB8AC3E}">
        <p14:creationId xmlns:p14="http://schemas.microsoft.com/office/powerpoint/2010/main" val="4275305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C7398-E91C-42C0-83B6-895F8C5DF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n-US" sz="2000" dirty="0">
                <a:solidFill>
                  <a:srgbClr val="FFFEF6"/>
                </a:solidFill>
                <a:latin typeface="Gotham Book"/>
              </a:rPr>
              <a:t>Sparkling Rose / </a:t>
            </a:r>
            <a:r>
              <a:rPr lang="ru-RU" sz="2000" dirty="0">
                <a:solidFill>
                  <a:srgbClr val="FFFEF6"/>
                </a:solidFill>
                <a:latin typeface="Gotham Book"/>
              </a:rPr>
              <a:t>Игристое Розовое</a:t>
            </a:r>
            <a:endParaRPr lang="en-US" sz="2000" dirty="0">
              <a:solidFill>
                <a:srgbClr val="FFFEF6"/>
              </a:solidFill>
              <a:latin typeface="Gotham Book"/>
            </a:endParaRPr>
          </a:p>
        </p:txBody>
      </p:sp>
      <p:pic>
        <p:nvPicPr>
          <p:cNvPr id="4098" name="Picture 2" descr="http://06f67d8bf239f97094bf-7e4c7e9e9bdf2dfee0ad048965aec26b.r47.cf2.rackcdn.com/OvlTD2Ze-Jacobs-Creek-Sparkling-Rose-750ml-bottle_large.png">
            <a:extLst>
              <a:ext uri="{FF2B5EF4-FFF2-40B4-BE49-F238E27FC236}">
                <a16:creationId xmlns:a16="http://schemas.microsoft.com/office/drawing/2014/main" id="{0119F292-85D8-461B-8D0B-F0A6868E7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041400"/>
            <a:ext cx="2643156" cy="60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F76917-8530-4CF8-A3B1-19C2D46E428B}"/>
              </a:ext>
            </a:extLst>
          </p:cNvPr>
          <p:cNvSpPr/>
          <p:nvPr/>
        </p:nvSpPr>
        <p:spPr>
          <a:xfrm>
            <a:off x="3282950" y="2108200"/>
            <a:ext cx="6553200" cy="4648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Стиль вина: </a:t>
            </a:r>
            <a:r>
              <a:rPr lang="ru-RU" dirty="0">
                <a:solidFill>
                  <a:srgbClr val="726963"/>
                </a:solidFill>
              </a:rPr>
              <a:t>игристое розовое, сухое</a:t>
            </a:r>
            <a:endParaRPr lang="en-US" dirty="0">
              <a:solidFill>
                <a:srgbClr val="726963"/>
              </a:solidFill>
            </a:endParaRP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Сорта винограда: </a:t>
            </a:r>
            <a:r>
              <a:rPr lang="ru-RU" dirty="0">
                <a:solidFill>
                  <a:srgbClr val="726963"/>
                </a:solidFill>
              </a:rPr>
              <a:t>«</a:t>
            </a:r>
            <a:r>
              <a:rPr lang="ru-RU" dirty="0" err="1">
                <a:solidFill>
                  <a:srgbClr val="726963"/>
                </a:solidFill>
              </a:rPr>
              <a:t>пино</a:t>
            </a:r>
            <a:r>
              <a:rPr lang="ru-RU" dirty="0">
                <a:solidFill>
                  <a:srgbClr val="726963"/>
                </a:solidFill>
              </a:rPr>
              <a:t> нуар», «шардоне» 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Цвет: </a:t>
            </a:r>
            <a:r>
              <a:rPr lang="ru-RU" dirty="0">
                <a:solidFill>
                  <a:srgbClr val="726963"/>
                </a:solidFill>
              </a:rPr>
              <a:t>нежно-розовый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Аромат: </a:t>
            </a:r>
            <a:r>
              <a:rPr lang="ru-RU" dirty="0">
                <a:solidFill>
                  <a:srgbClr val="726963"/>
                </a:solidFill>
              </a:rPr>
              <a:t>свежий с нотами спелой клубники и красной смородины и легкими оттенками цитрусовых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Вкус: </a:t>
            </a:r>
            <a:r>
              <a:rPr lang="ru-RU" dirty="0">
                <a:solidFill>
                  <a:srgbClr val="726963"/>
                </a:solidFill>
              </a:rPr>
              <a:t>богатый, структурированный с яркими нотами красных ягод, цитрусовых и фруктов, нежное послевкусие с ягодными акцентами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Температура подачи: </a:t>
            </a:r>
            <a:r>
              <a:rPr lang="ru-RU" dirty="0">
                <a:solidFill>
                  <a:srgbClr val="726963"/>
                </a:solidFill>
              </a:rPr>
              <a:t>8-10°С 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Сочетание с блюдами: </a:t>
            </a:r>
            <a:r>
              <a:rPr lang="ru-RU" dirty="0">
                <a:solidFill>
                  <a:srgbClr val="726963"/>
                </a:solidFill>
              </a:rPr>
              <a:t>прекрасно в качестве аперитива, а также в сочетании с разнообразными легкими блюдами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Крепость: </a:t>
            </a:r>
            <a:r>
              <a:rPr lang="ru-RU" dirty="0">
                <a:solidFill>
                  <a:srgbClr val="726963"/>
                </a:solidFill>
              </a:rPr>
              <a:t>11,5%</a:t>
            </a:r>
            <a:endParaRPr lang="en-US" dirty="0">
              <a:solidFill>
                <a:srgbClr val="726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65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C7398-E91C-42C0-83B6-895F8C5DF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n-US" sz="2000" dirty="0">
                <a:solidFill>
                  <a:srgbClr val="FFFEF6"/>
                </a:solidFill>
                <a:latin typeface="Gotham Book"/>
              </a:rPr>
              <a:t>Chardonnay</a:t>
            </a:r>
            <a:r>
              <a:rPr lang="ru-RU" sz="2000" dirty="0">
                <a:solidFill>
                  <a:srgbClr val="FFFEF6"/>
                </a:solidFill>
                <a:latin typeface="Gotham Book"/>
              </a:rPr>
              <a:t> </a:t>
            </a:r>
            <a:r>
              <a:rPr lang="en-US" sz="2000" dirty="0">
                <a:solidFill>
                  <a:srgbClr val="FFFEF6"/>
                </a:solidFill>
                <a:latin typeface="Gotham Book"/>
              </a:rPr>
              <a:t>Pinot Noir / </a:t>
            </a:r>
            <a:r>
              <a:rPr lang="ru-RU" sz="2000" dirty="0">
                <a:solidFill>
                  <a:srgbClr val="FFFEF6"/>
                </a:solidFill>
              </a:rPr>
              <a:t>Шардоне</a:t>
            </a:r>
            <a:r>
              <a:rPr lang="en-US" sz="2000" dirty="0">
                <a:solidFill>
                  <a:srgbClr val="FFFEF6"/>
                </a:solidFill>
              </a:rPr>
              <a:t> </a:t>
            </a:r>
            <a:r>
              <a:rPr lang="ru-RU" sz="2000" dirty="0" err="1">
                <a:solidFill>
                  <a:srgbClr val="FFFEF6"/>
                </a:solidFill>
              </a:rPr>
              <a:t>Пино</a:t>
            </a:r>
            <a:r>
              <a:rPr lang="ru-RU" sz="2000" dirty="0">
                <a:solidFill>
                  <a:srgbClr val="FFFEF6"/>
                </a:solidFill>
              </a:rPr>
              <a:t> Нуар</a:t>
            </a:r>
            <a:endParaRPr lang="en-US" sz="2000" dirty="0">
              <a:solidFill>
                <a:srgbClr val="FFFEF6"/>
              </a:solidFill>
              <a:latin typeface="Gotham Book"/>
            </a:endParaRPr>
          </a:p>
        </p:txBody>
      </p:sp>
      <p:pic>
        <p:nvPicPr>
          <p:cNvPr id="5122" name="Picture 2" descr="http://06f67d8bf239f97094bf-7e4c7e9e9bdf2dfee0ad048965aec26b.r47.cf2.rackcdn.com/9cpFq57U-Jacobs-Creek-Sparkling-Chardonnay-Pinot-Noir-750ml-bottle_large.png">
            <a:extLst>
              <a:ext uri="{FF2B5EF4-FFF2-40B4-BE49-F238E27FC236}">
                <a16:creationId xmlns:a16="http://schemas.microsoft.com/office/drawing/2014/main" id="{5DCB6C4A-98C8-4E68-B13C-8246D7D44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117600"/>
            <a:ext cx="2621037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087272-6D8E-4B3B-ADB2-24C0F8F60E3D}"/>
              </a:ext>
            </a:extLst>
          </p:cNvPr>
          <p:cNvSpPr/>
          <p:nvPr/>
        </p:nvSpPr>
        <p:spPr>
          <a:xfrm>
            <a:off x="3282950" y="2108200"/>
            <a:ext cx="6178550" cy="4648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Стиль вина: </a:t>
            </a:r>
            <a:r>
              <a:rPr lang="ru-RU" dirty="0">
                <a:solidFill>
                  <a:srgbClr val="726963"/>
                </a:solidFill>
              </a:rPr>
              <a:t>игристое белое, сухое</a:t>
            </a:r>
            <a:endParaRPr lang="en-US" dirty="0">
              <a:solidFill>
                <a:srgbClr val="726963"/>
              </a:solidFill>
            </a:endParaRP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Сорт винограда: </a:t>
            </a:r>
            <a:r>
              <a:rPr lang="ru-RU" dirty="0">
                <a:solidFill>
                  <a:srgbClr val="726963"/>
                </a:solidFill>
              </a:rPr>
              <a:t>«шардоне», «</a:t>
            </a:r>
            <a:r>
              <a:rPr lang="ru-RU" dirty="0" err="1">
                <a:solidFill>
                  <a:srgbClr val="726963"/>
                </a:solidFill>
              </a:rPr>
              <a:t>пино</a:t>
            </a:r>
            <a:r>
              <a:rPr lang="ru-RU" dirty="0">
                <a:solidFill>
                  <a:srgbClr val="726963"/>
                </a:solidFill>
              </a:rPr>
              <a:t> нуар» 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Цвет: </a:t>
            </a:r>
            <a:r>
              <a:rPr lang="ru-RU" dirty="0">
                <a:solidFill>
                  <a:srgbClr val="726963"/>
                </a:solidFill>
              </a:rPr>
              <a:t>соломенный с зеленоватым оттенком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Аромат: </a:t>
            </a:r>
            <a:r>
              <a:rPr lang="ru-RU" dirty="0">
                <a:solidFill>
                  <a:srgbClr val="726963"/>
                </a:solidFill>
              </a:rPr>
              <a:t>свежий, с нотами цитрусовых, фруктов и оттенками смородины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Вкус: </a:t>
            </a:r>
            <a:r>
              <a:rPr lang="ru-RU" dirty="0">
                <a:solidFill>
                  <a:srgbClr val="726963"/>
                </a:solidFill>
              </a:rPr>
              <a:t>богатый, структурированный с яркими цитрусовыми нотками, которые усиливаются нюансами орехов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Температура подачи</a:t>
            </a:r>
            <a:r>
              <a:rPr lang="ru-RU" b="1">
                <a:solidFill>
                  <a:srgbClr val="726963"/>
                </a:solidFill>
              </a:rPr>
              <a:t>: </a:t>
            </a:r>
            <a:r>
              <a:rPr lang="ru-RU">
                <a:solidFill>
                  <a:srgbClr val="726963"/>
                </a:solidFill>
              </a:rPr>
              <a:t>8-10°</a:t>
            </a:r>
            <a:r>
              <a:rPr lang="ru-RU" dirty="0">
                <a:solidFill>
                  <a:srgbClr val="726963"/>
                </a:solidFill>
              </a:rPr>
              <a:t>С 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Сочетание с блюдами: </a:t>
            </a:r>
            <a:r>
              <a:rPr lang="ru-RU" dirty="0">
                <a:solidFill>
                  <a:srgbClr val="726963"/>
                </a:solidFill>
              </a:rPr>
              <a:t>прекрасно в качестве аперитива, а также в сочетании с разнообразными легкими блюдами, идеальное дополнение — мягкий белый сыр</a:t>
            </a:r>
          </a:p>
          <a:p>
            <a:pPr marL="12700" marR="127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26963"/>
                </a:solidFill>
              </a:rPr>
              <a:t>Крепость: </a:t>
            </a:r>
            <a:r>
              <a:rPr lang="ru-RU" dirty="0">
                <a:solidFill>
                  <a:srgbClr val="726963"/>
                </a:solidFill>
              </a:rPr>
              <a:t>11,5%</a:t>
            </a:r>
            <a:endParaRPr lang="en-US" dirty="0">
              <a:solidFill>
                <a:srgbClr val="726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81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8045" y="1942365"/>
            <a:ext cx="2731770" cy="1043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635">
              <a:lnSpc>
                <a:spcPct val="112500"/>
              </a:lnSpc>
            </a:pPr>
            <a:endParaRPr sz="1000" dirty="0">
              <a:latin typeface="Calluna"/>
              <a:cs typeface="Callu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38156" y="3079055"/>
            <a:ext cx="2790825" cy="1043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2500"/>
              </a:lnSpc>
            </a:pPr>
            <a:endParaRPr sz="1000" dirty="0">
              <a:latin typeface="Calluna"/>
              <a:cs typeface="Callu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3550" y="1924004"/>
            <a:ext cx="4780164" cy="1941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lvl="0">
              <a:defRPr sz="1000">
                <a:latin typeface="Calluna" pitchFamily="50" charset="0"/>
              </a:defRPr>
            </a:lvl1pPr>
          </a:lstStyle>
          <a:p>
            <a:r>
              <a:rPr lang="ru-RU" sz="1050" dirty="0">
                <a:latin typeface="+mn-lt"/>
              </a:rPr>
              <a:t>Вина Jacob's Creek производятся талантливыми виноделами и виноградарями, для которых  качество вина стоит на первом месте</a:t>
            </a:r>
          </a:p>
          <a:p>
            <a:endParaRPr lang="ru-RU" sz="1050" dirty="0"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latin typeface="+mn-lt"/>
              </a:rPr>
              <a:t>Наш виноград выращивается на виноградниках мирового</a:t>
            </a:r>
            <a:r>
              <a:rPr lang="en-US" sz="1050" dirty="0">
                <a:latin typeface="+mn-lt"/>
              </a:rPr>
              <a:t> </a:t>
            </a:r>
            <a:r>
              <a:rPr lang="ru-RU" sz="1050" dirty="0">
                <a:latin typeface="+mn-lt"/>
              </a:rPr>
              <a:t>уровня для обеспечения максимально высокого качества для наших потребителей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50" dirty="0"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latin typeface="+mn-lt"/>
              </a:rPr>
              <a:t>Наши виноделы уделяют столько же внимания и заботы стандартным винам, сколько и элитным сортам. Это внимание к качеству в нашем портфолио является узнаваемым знаком отличия Jacob's Creek ™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50" dirty="0"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latin typeface="+mn-lt"/>
              </a:rPr>
              <a:t>Jacob's Creek был назван самым награждаемым винным производителем в мире как в 2008, так и в 2014 году (wawwj.com) </a:t>
            </a:r>
            <a:endParaRPr lang="ru-RU" sz="1050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8950" y="1939044"/>
            <a:ext cx="4419599" cy="18980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ru-RU" sz="1050" dirty="0"/>
              <a:t>Jacob’s Creek это реальное место. В 1847 году бренд был основан компанией со 165 летним опытом </a:t>
            </a:r>
            <a:r>
              <a:rPr lang="ru-RU" sz="1050" dirty="0" err="1"/>
              <a:t>Gramp</a:t>
            </a:r>
            <a:r>
              <a:rPr lang="ru-RU" sz="1050" dirty="0"/>
              <a:t> &amp; </a:t>
            </a:r>
            <a:r>
              <a:rPr lang="ru-RU" sz="1050" dirty="0" err="1"/>
              <a:t>Sons</a:t>
            </a:r>
            <a:endParaRPr lang="ru-RU" sz="1050" dirty="0"/>
          </a:p>
          <a:p>
            <a:pPr lvl="0"/>
            <a:endParaRPr lang="ru-RU" sz="105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/>
              <a:t>Jacob’s Creek это небольшой ручей, который проходит через сердце долины </a:t>
            </a:r>
            <a:r>
              <a:rPr lang="ru-RU" sz="1050" dirty="0" err="1"/>
              <a:t>Баросса</a:t>
            </a:r>
            <a:r>
              <a:rPr lang="ru-RU" sz="1050" dirty="0"/>
              <a:t> в Южной Австралии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5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/>
              <a:t>В 1847 году, более 165 лет назад, Иоганн </a:t>
            </a:r>
            <a:r>
              <a:rPr lang="ru-RU" sz="1050" dirty="0" err="1"/>
              <a:t>Грамп</a:t>
            </a:r>
            <a:r>
              <a:rPr lang="ru-RU" sz="1050" dirty="0"/>
              <a:t> посадил первый коммерческий виноградник в долине </a:t>
            </a:r>
            <a:r>
              <a:rPr lang="ru-RU" sz="1050" dirty="0" err="1"/>
              <a:t>Баросса</a:t>
            </a:r>
            <a:r>
              <a:rPr lang="ru-RU" sz="1050" dirty="0"/>
              <a:t> на берегу ручья Джейкоб и основал бизнес </a:t>
            </a:r>
            <a:r>
              <a:rPr lang="ru-RU" sz="1050" dirty="0" err="1"/>
              <a:t>Gramp</a:t>
            </a:r>
            <a:r>
              <a:rPr lang="ru-RU" sz="1050" dirty="0"/>
              <a:t> &amp; </a:t>
            </a:r>
            <a:r>
              <a:rPr lang="ru-RU" sz="1050" dirty="0" err="1"/>
              <a:t>Sons</a:t>
            </a:r>
            <a:r>
              <a:rPr lang="ru-RU" sz="1050" dirty="0"/>
              <a:t>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5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/>
              <a:t>В течение почти 40 лет вина Jacob's Creek ™ были лидером в создании современных австралийских сортов и стилей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77571" y="3427095"/>
            <a:ext cx="2709545" cy="1043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2500"/>
              </a:lnSpc>
            </a:pPr>
            <a:endParaRPr sz="1000" dirty="0">
              <a:latin typeface="Calluna"/>
              <a:cs typeface="Callu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dirty="0">
                <a:solidFill>
                  <a:schemeClr val="bg1"/>
                </a:solidFill>
                <a:latin typeface="Gotham Book"/>
                <a:cs typeface="Gotham Book"/>
              </a:rPr>
              <a:t>КЛЮЧЕВЫЕ СВЕДЕНИЯ</a:t>
            </a:r>
            <a:endParaRPr lang="en-AU" sz="2000" dirty="0">
              <a:solidFill>
                <a:schemeClr val="bg1"/>
              </a:solidFill>
              <a:latin typeface="Gotham Book"/>
              <a:cs typeface="Gotham Boo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9483764" y="7346468"/>
            <a:ext cx="580986" cy="1595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b="1" spc="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00" b="1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000" b="1" spc="125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fld>
            <a:endParaRPr sz="1000" dirty="0">
              <a:latin typeface="Arial"/>
              <a:cs typeface="Arial"/>
            </a:endParaRPr>
          </a:p>
        </p:txBody>
      </p:sp>
      <p:pic>
        <p:nvPicPr>
          <p:cNvPr id="12" name="Picture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339" y="7337644"/>
            <a:ext cx="214811" cy="180756"/>
          </a:xfrm>
          <a:prstGeom prst="rect">
            <a:avLst/>
          </a:prstGeom>
        </p:spPr>
      </p:pic>
      <p:pic>
        <p:nvPicPr>
          <p:cNvPr id="13" name="Pictur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50" y="7338400"/>
            <a:ext cx="225000" cy="180000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775" y="7335025"/>
            <a:ext cx="183375" cy="183375"/>
          </a:xfrm>
          <a:prstGeom prst="rect">
            <a:avLst/>
          </a:prstGeom>
        </p:spPr>
      </p:pic>
      <p:pic>
        <p:nvPicPr>
          <p:cNvPr id="15" name="Picture 5" descr="C:\Users\yongr\AppData\Local\Microsoft\Windows\Temporary Internet Files\Content.IE5\SBGFFZJB\envelope-silhouette-2[1]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350" y="7346468"/>
            <a:ext cx="216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ject 31"/>
          <p:cNvSpPr/>
          <p:nvPr/>
        </p:nvSpPr>
        <p:spPr>
          <a:xfrm rot="16200000">
            <a:off x="5322350" y="-424400"/>
            <a:ext cx="0" cy="9180000"/>
          </a:xfrm>
          <a:custGeom>
            <a:avLst/>
            <a:gdLst/>
            <a:ahLst/>
            <a:cxnLst/>
            <a:rect l="l" t="t" r="r" b="b"/>
            <a:pathLst>
              <a:path h="5139004">
                <a:moveTo>
                  <a:pt x="0" y="0"/>
                </a:moveTo>
                <a:lnTo>
                  <a:pt x="0" y="5139004"/>
                </a:lnTo>
              </a:path>
            </a:pathLst>
          </a:custGeom>
          <a:ln w="3175">
            <a:solidFill>
              <a:srgbClr val="72696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" name="object 31"/>
          <p:cNvSpPr/>
          <p:nvPr/>
        </p:nvSpPr>
        <p:spPr>
          <a:xfrm rot="10800000">
            <a:off x="5340350" y="1727200"/>
            <a:ext cx="0" cy="5139004"/>
          </a:xfrm>
          <a:custGeom>
            <a:avLst/>
            <a:gdLst/>
            <a:ahLst/>
            <a:cxnLst/>
            <a:rect l="l" t="t" r="r" b="b"/>
            <a:pathLst>
              <a:path h="5139004">
                <a:moveTo>
                  <a:pt x="0" y="0"/>
                </a:moveTo>
                <a:lnTo>
                  <a:pt x="0" y="5139004"/>
                </a:lnTo>
              </a:path>
            </a:pathLst>
          </a:custGeom>
          <a:ln w="3175">
            <a:solidFill>
              <a:srgbClr val="72696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" name="object 5"/>
          <p:cNvSpPr txBox="1"/>
          <p:nvPr/>
        </p:nvSpPr>
        <p:spPr>
          <a:xfrm>
            <a:off x="5568949" y="4566132"/>
            <a:ext cx="4559880" cy="24950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lvl="0">
              <a:defRPr sz="1000">
                <a:latin typeface="Calluna" pitchFamily="50" charset="0"/>
              </a:defRPr>
            </a:lvl1pPr>
          </a:lstStyle>
          <a:p>
            <a:r>
              <a:rPr lang="ru-RU" sz="1050" dirty="0">
                <a:latin typeface="+mn-lt"/>
              </a:rPr>
              <a:t>Jacob's Creek™ – ведущий австралийский винный бренд во всем мире</a:t>
            </a:r>
          </a:p>
          <a:p>
            <a:endParaRPr lang="ru-RU" sz="1050" dirty="0"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latin typeface="+mn-lt"/>
              </a:rPr>
              <a:t>С 1976 года благодаря Jacob's Creek австралийское вино стало стремительно развиваться на внутреннем и международном рынках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50" dirty="0"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latin typeface="+mn-lt"/>
              </a:rPr>
              <a:t>Мы являемся №1 в Австралии из всех брендов вин в бутылках; австралийским винным брендом № 1 в Китае; № 1 импортированным винным брендом в Индии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50" dirty="0"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latin typeface="+mn-lt"/>
              </a:rPr>
              <a:t>Jacob's Creek продается в более чем 80 странах и имеет одно из самых больших географических покрытий во всем мире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50" dirty="0"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latin typeface="+mn-lt"/>
              </a:rPr>
              <a:t>Jacob's Creek™ принадлежит, изготавливается и распространяется через Pernod Ricard, одну из ведущих мировых компаний по производству спиртных напитков</a:t>
            </a:r>
          </a:p>
        </p:txBody>
      </p:sp>
      <p:sp>
        <p:nvSpPr>
          <p:cNvPr id="23" name="object 7"/>
          <p:cNvSpPr txBox="1"/>
          <p:nvPr/>
        </p:nvSpPr>
        <p:spPr>
          <a:xfrm>
            <a:off x="5873750" y="4261332"/>
            <a:ext cx="2209800" cy="188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10">
                <a:solidFill>
                  <a:srgbClr val="726963"/>
                </a:solidFill>
                <a:cs typeface="Gotham Book"/>
              </a:rPr>
              <a:t>МИРОВОЙ ЛИДЕР</a:t>
            </a:r>
            <a:endParaRPr lang="ru-RU" sz="1400">
              <a:cs typeface="Gotham Book"/>
            </a:endParaRPr>
          </a:p>
        </p:txBody>
      </p:sp>
      <p:sp>
        <p:nvSpPr>
          <p:cNvPr id="24" name="object 7"/>
          <p:cNvSpPr txBox="1"/>
          <p:nvPr/>
        </p:nvSpPr>
        <p:spPr>
          <a:xfrm>
            <a:off x="5873750" y="1634337"/>
            <a:ext cx="2209800" cy="188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10" dirty="0">
                <a:solidFill>
                  <a:srgbClr val="726963"/>
                </a:solidFill>
                <a:cs typeface="Gotham Book"/>
              </a:rPr>
              <a:t>РЕАЛЬНОЕ МЕСТО</a:t>
            </a:r>
            <a:endParaRPr lang="ru-RU" sz="1400" dirty="0">
              <a:cs typeface="Gotham Book"/>
            </a:endParaRPr>
          </a:p>
        </p:txBody>
      </p:sp>
      <p:sp>
        <p:nvSpPr>
          <p:cNvPr id="25" name="object 7"/>
          <p:cNvSpPr txBox="1"/>
          <p:nvPr/>
        </p:nvSpPr>
        <p:spPr>
          <a:xfrm>
            <a:off x="806450" y="1642520"/>
            <a:ext cx="2209800" cy="188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10" dirty="0">
                <a:solidFill>
                  <a:srgbClr val="726963"/>
                </a:solidFill>
                <a:cs typeface="Gotham Book"/>
              </a:rPr>
              <a:t>ПРЕДАННОСТЬ КАЧЕСТВУ</a:t>
            </a:r>
            <a:endParaRPr lang="ru-RU" sz="1400" dirty="0">
              <a:cs typeface="Gotham Book"/>
            </a:endParaRPr>
          </a:p>
        </p:txBody>
      </p:sp>
      <p:sp>
        <p:nvSpPr>
          <p:cNvPr id="26" name="object 7"/>
          <p:cNvSpPr txBox="1"/>
          <p:nvPr/>
        </p:nvSpPr>
        <p:spPr>
          <a:xfrm>
            <a:off x="844550" y="4261332"/>
            <a:ext cx="3303045" cy="188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10">
                <a:solidFill>
                  <a:srgbClr val="726963"/>
                </a:solidFill>
                <a:cs typeface="Gotham Book"/>
              </a:rPr>
              <a:t>ПОТРЕБИТЕЛИ В НАШЕМ СЕРДЦЕ</a:t>
            </a:r>
            <a:endParaRPr lang="ru-RU" sz="1400">
              <a:cs typeface="Gotham Book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463550" y="4566133"/>
            <a:ext cx="4780164" cy="2286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lvl="0">
              <a:defRPr sz="1000">
                <a:latin typeface="Calluna" pitchFamily="50" charset="0"/>
              </a:defRPr>
            </a:lvl1pPr>
          </a:lstStyle>
          <a:p>
            <a:r>
              <a:rPr lang="ru-RU" sz="1050" dirty="0">
                <a:latin typeface="+mn-lt"/>
              </a:rPr>
              <a:t>Потребители и их развивающиеся вкусы находятся у наших виноделов на первом месте и являются центром всего, что мы делаем в Jacob's Creek</a:t>
            </a:r>
          </a:p>
          <a:p>
            <a:endParaRPr lang="ru-RU" sz="1050" dirty="0"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latin typeface="+mn-lt"/>
              </a:rPr>
              <a:t>Наши потребители это наш самый важный критик. Создание отличных по вкусу вин, которые, как мы знаем, им понравятся, вдохновляет и стимулирует нас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50" dirty="0"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latin typeface="+mn-lt"/>
              </a:rPr>
              <a:t>Наши потребители делают выбор опираясь на вкус.  Каждый день выпивается больше миллиона бокалов вина Jacob’s Creek во всем мире.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50" dirty="0"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latin typeface="+mn-lt"/>
              </a:rPr>
              <a:t>Jacob's Creek предлагает полный ассортимент вин – от столовых до игристых, в самых разных стилях и для любых ситуаций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50" dirty="0"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latin typeface="+mn-lt"/>
              </a:rPr>
              <a:t>Jacob's Creek создан чтобы объединять людей, чтобы делиться качественными винами и отличной едой в кругу хороших друзей и семьи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5998" y="1637565"/>
            <a:ext cx="2731770" cy="1043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635">
              <a:lnSpc>
                <a:spcPct val="112500"/>
              </a:lnSpc>
            </a:pPr>
            <a:endParaRPr sz="1000" dirty="0">
              <a:latin typeface="Calluna"/>
              <a:cs typeface="Callu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16109" y="2774255"/>
            <a:ext cx="2790825" cy="1043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2500"/>
              </a:lnSpc>
            </a:pPr>
            <a:endParaRPr sz="1000" dirty="0">
              <a:latin typeface="Calluna"/>
              <a:cs typeface="Callu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72183" y="1663204"/>
            <a:ext cx="2886676" cy="50931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2500"/>
              </a:lnSpc>
            </a:pPr>
            <a:r>
              <a:rPr lang="ru-RU" sz="1000" dirty="0">
                <a:cs typeface="Calluna"/>
              </a:rPr>
              <a:t>JACOB'S CREEK™ </a:t>
            </a:r>
            <a:r>
              <a:rPr lang="ru-RU" sz="1000" dirty="0"/>
              <a:t>– </a:t>
            </a:r>
            <a:r>
              <a:rPr lang="ru-RU" sz="1000" dirty="0">
                <a:cs typeface="Calluna"/>
              </a:rPr>
              <a:t>один из ведущих мировых винных брендов в Австралии, предлагающий качественные современные вина с большим разнообразием сортов. Заработав тысячи медалей на винных показах за последние 30 лет, вина JACOB'S CREEK имеют превосходную репутацию среди потребителей за их подлинное качество.</a:t>
            </a:r>
          </a:p>
          <a:p>
            <a:pPr marL="12700" marR="12700">
              <a:lnSpc>
                <a:spcPct val="112500"/>
              </a:lnSpc>
            </a:pPr>
            <a:endParaRPr lang="ru-RU" sz="1000" dirty="0">
              <a:cs typeface="Calluna"/>
            </a:endParaRPr>
          </a:p>
          <a:p>
            <a:pPr marL="12700" marR="12700">
              <a:lnSpc>
                <a:spcPct val="112500"/>
              </a:lnSpc>
            </a:pPr>
            <a:r>
              <a:rPr lang="ru-RU" sz="1000" dirty="0">
                <a:cs typeface="Calluna"/>
              </a:rPr>
              <a:t>Каждое вино JACOB'S CREEK создается с учетом потребностей потребителей и их развивающихся вкусов. Под руководством главного винодела Бена </a:t>
            </a:r>
            <a:r>
              <a:rPr lang="ru-RU" sz="1000" dirty="0" err="1">
                <a:cs typeface="Calluna"/>
              </a:rPr>
              <a:t>Брайанта</a:t>
            </a:r>
            <a:r>
              <a:rPr lang="ru-RU" sz="1000" dirty="0">
                <a:cs typeface="Calluna"/>
              </a:rPr>
              <a:t> большое внимание уделяется каждому работнику, стоящему за брендом, чтобы создать вина самого высокого качества в каждом из сортов.</a:t>
            </a:r>
          </a:p>
          <a:p>
            <a:pPr marL="12700" marR="12700">
              <a:lnSpc>
                <a:spcPct val="112500"/>
              </a:lnSpc>
            </a:pPr>
            <a:endParaRPr lang="ru-RU" sz="1000" dirty="0">
              <a:cs typeface="Calluna"/>
            </a:endParaRPr>
          </a:p>
          <a:p>
            <a:pPr marL="12700" marR="12700">
              <a:lnSpc>
                <a:spcPct val="112500"/>
              </a:lnSpc>
            </a:pPr>
            <a:r>
              <a:rPr lang="ru-RU" sz="1000" dirty="0">
                <a:cs typeface="Calluna"/>
              </a:rPr>
              <a:t>Бренд был впервые выпущен в 1976 году и назван в честь ручья, который проходит через знаменитый винодельческий регион долины </a:t>
            </a:r>
            <a:r>
              <a:rPr lang="ru-RU" sz="1000" dirty="0" err="1">
                <a:cs typeface="Calluna"/>
              </a:rPr>
              <a:t>Баросса</a:t>
            </a:r>
            <a:r>
              <a:rPr lang="ru-RU" sz="1000" dirty="0">
                <a:cs typeface="Calluna"/>
              </a:rPr>
              <a:t> в Южной Австралии.</a:t>
            </a:r>
          </a:p>
          <a:p>
            <a:pPr marL="12700" marR="12700">
              <a:lnSpc>
                <a:spcPct val="112500"/>
              </a:lnSpc>
            </a:pPr>
            <a:endParaRPr lang="ru-RU" sz="1000" dirty="0">
              <a:cs typeface="Calluna"/>
            </a:endParaRPr>
          </a:p>
          <a:p>
            <a:pPr marL="12700" marR="12700">
              <a:lnSpc>
                <a:spcPct val="112500"/>
              </a:lnSpc>
            </a:pPr>
            <a:r>
              <a:rPr lang="ru-RU" sz="1000" dirty="0">
                <a:cs typeface="Calluna"/>
              </a:rPr>
              <a:t>JACOB'S CREEK уходит корнями в 165-летнюю традицию виноделия, которая началась, когда </a:t>
            </a:r>
            <a:r>
              <a:rPr lang="ru-RU" sz="1000" dirty="0" err="1">
                <a:cs typeface="Calluna"/>
              </a:rPr>
              <a:t>Йоханн</a:t>
            </a:r>
            <a:r>
              <a:rPr lang="ru-RU" sz="1000" dirty="0">
                <a:cs typeface="Calluna"/>
              </a:rPr>
              <a:t> </a:t>
            </a:r>
            <a:r>
              <a:rPr lang="ru-RU" sz="1000" dirty="0" err="1">
                <a:cs typeface="Calluna"/>
              </a:rPr>
              <a:t>Грамп</a:t>
            </a:r>
            <a:r>
              <a:rPr lang="ru-RU" sz="1000" dirty="0">
                <a:cs typeface="Calluna"/>
              </a:rPr>
              <a:t> посадил свой первый виноградник на берегу ручья Джейкоб в 1847 году. Именно таким образом, </a:t>
            </a:r>
            <a:r>
              <a:rPr lang="ru-RU" sz="1000" dirty="0" err="1">
                <a:cs typeface="Calluna"/>
              </a:rPr>
              <a:t>Йоханн</a:t>
            </a:r>
            <a:r>
              <a:rPr lang="ru-RU" sz="1000" dirty="0">
                <a:cs typeface="Calluna"/>
              </a:rPr>
              <a:t> основал бизнес </a:t>
            </a:r>
            <a:r>
              <a:rPr lang="ru-RU" sz="1000" dirty="0" err="1">
                <a:cs typeface="Calluna"/>
              </a:rPr>
              <a:t>Gramp</a:t>
            </a:r>
            <a:r>
              <a:rPr lang="ru-RU" sz="1000" dirty="0">
                <a:cs typeface="Calluna"/>
              </a:rPr>
              <a:t> &amp; </a:t>
            </a:r>
            <a:r>
              <a:rPr lang="ru-RU" sz="1000" dirty="0" err="1">
                <a:cs typeface="Calluna"/>
              </a:rPr>
              <a:t>Sons</a:t>
            </a:r>
            <a:r>
              <a:rPr lang="ru-RU" sz="1000" dirty="0">
                <a:cs typeface="Calluna"/>
              </a:rPr>
              <a:t> и начал историю инноваций в области виноделия, которая продолжается по сей день. 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55524" y="1637478"/>
            <a:ext cx="3178251" cy="49665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2500"/>
              </a:lnSpc>
            </a:pP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cs typeface="Calluna"/>
              </a:rPr>
              <a:t>Главный центр JACOB'S CREEK и винный завод до сих пор находятся в 2 км от первоначального места расположения.</a:t>
            </a:r>
          </a:p>
          <a:p>
            <a:pPr marL="12700" marR="12700">
              <a:lnSpc>
                <a:spcPct val="112500"/>
              </a:lnSpc>
            </a:pP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cs typeface="Calluna"/>
            </a:endParaRPr>
          </a:p>
          <a:p>
            <a:pPr marL="12700" marR="12700">
              <a:lnSpc>
                <a:spcPct val="112500"/>
              </a:lnSpc>
            </a:pP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cs typeface="Calluna"/>
              </a:rPr>
              <a:t>В настоящее время JACOB'S CREEK использует виноград из всей Юго-Восточной Австралии, в том числе из премиальных южно-австралийских регионов, таких как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luna"/>
              </a:rPr>
              <a:t>Coonawarra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cs typeface="Calluna"/>
              </a:rPr>
              <a:t>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luna"/>
              </a:rPr>
              <a:t>Langhorne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cs typeface="Calluna"/>
              </a:rPr>
              <a:t> Creek,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luna"/>
              </a:rPr>
              <a:t>Barossa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cs typeface="Calluna"/>
              </a:rPr>
              <a:t>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luna"/>
              </a:rPr>
              <a:t>Valley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cs typeface="Calluna"/>
              </a:rPr>
              <a:t> и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luna"/>
              </a:rPr>
              <a:t>Adelaide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cs typeface="Calluna"/>
              </a:rPr>
              <a:t>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luna"/>
              </a:rPr>
              <a:t>Hills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cs typeface="Calluna"/>
              </a:rPr>
              <a:t>.</a:t>
            </a:r>
          </a:p>
          <a:p>
            <a:pPr marL="12700" marR="12700">
              <a:lnSpc>
                <a:spcPct val="112500"/>
              </a:lnSpc>
            </a:pP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cs typeface="Calluna"/>
            </a:endParaRPr>
          </a:p>
          <a:p>
            <a:pPr marL="12700" marR="12700">
              <a:lnSpc>
                <a:spcPct val="112500"/>
              </a:lnSpc>
            </a:pP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cs typeface="Calluna"/>
              </a:rPr>
              <a:t>JACOB'S CREEK поддерживает свою приверженность охране окружающей среды, восстанавливая биоразнообразие вдоль ручья, сокращая упаковочные материалы, используя бутылки с более легким весом, перерабатывая воду, использованную винодельней, а также ставя амбициозные цели для экономии энергии и сокращения отходов.</a:t>
            </a:r>
          </a:p>
          <a:p>
            <a:pPr marL="12700" marR="12700">
              <a:lnSpc>
                <a:spcPct val="112500"/>
              </a:lnSpc>
            </a:pP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cs typeface="Calluna"/>
            </a:endParaRPr>
          </a:p>
          <a:p>
            <a:pPr marL="12700" marR="12700">
              <a:lnSpc>
                <a:spcPct val="112500"/>
              </a:lnSpc>
            </a:pP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cs typeface="Calluna"/>
              </a:rPr>
              <a:t>В 2014 году Всемирная Ассоциация Писателей о Вине и Журналистов признала JACOB’S CREEK САМОЙ НАГРАЖДАЕМОЙ ВИНОДЕЛЬНЕЙ* в мире.</a:t>
            </a:r>
          </a:p>
          <a:p>
            <a:pPr marL="12700" marR="12700">
              <a:lnSpc>
                <a:spcPct val="112500"/>
              </a:lnSpc>
            </a:pPr>
            <a:endParaRPr lang="ru-RU" sz="500" i="1" dirty="0"/>
          </a:p>
          <a:p>
            <a:pPr marL="12700" marR="36830"/>
            <a:r>
              <a:rPr lang="ru-RU" sz="700" i="1" dirty="0">
                <a:solidFill>
                  <a:srgbClr val="58595B"/>
                </a:solidFill>
                <a:cs typeface="Calluna"/>
              </a:rPr>
              <a:t>* </a:t>
            </a:r>
            <a:r>
              <a:rPr lang="ru-RU" sz="800" i="1" dirty="0"/>
              <a:t>Основываясь на выступлениях на международных винных показах с 1 февраля 2013 года по 31 января 2014 года, ссылка: </a:t>
            </a:r>
            <a:r>
              <a:rPr lang="ru-RU" sz="800" i="1" u="sng" dirty="0">
                <a:hlinkClick r:id="rId2"/>
              </a:rPr>
              <a:t>www.wawwj.com/_EN/home.php</a:t>
            </a:r>
            <a:endParaRPr lang="ru-RU" sz="800" i="1" dirty="0"/>
          </a:p>
          <a:p>
            <a:pPr marL="12700" marR="36830" indent="0">
              <a:lnSpc>
                <a:spcPct val="100000"/>
              </a:lnSpc>
            </a:pPr>
            <a:r>
              <a:rPr lang="ru-RU" sz="700" i="1" dirty="0">
                <a:solidFill>
                  <a:srgbClr val="58595B"/>
                </a:solidFill>
                <a:cs typeface="Calluna"/>
              </a:rPr>
              <a:t>.</a:t>
            </a:r>
            <a:endParaRPr lang="ru-RU" sz="700" i="1" dirty="0">
              <a:cs typeface="Calluna"/>
            </a:endParaRPr>
          </a:p>
          <a:p>
            <a:pPr marL="12700" marR="12700">
              <a:lnSpc>
                <a:spcPct val="112500"/>
              </a:lnSpc>
            </a:pPr>
            <a:endParaRPr lang="ru-RU" sz="1000" dirty="0">
              <a:cs typeface="Calluna"/>
            </a:endParaRPr>
          </a:p>
          <a:p>
            <a:pPr marL="12700" marR="12700">
              <a:lnSpc>
                <a:spcPct val="112500"/>
              </a:lnSpc>
            </a:pPr>
            <a:endParaRPr lang="ru-RU" sz="1000" dirty="0">
              <a:cs typeface="Callu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5524" y="3122295"/>
            <a:ext cx="2709545" cy="1043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2500"/>
              </a:lnSpc>
            </a:pPr>
            <a:endParaRPr sz="1000" dirty="0">
              <a:latin typeface="Calluna"/>
              <a:cs typeface="Callu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55493" y="4318000"/>
            <a:ext cx="2714625" cy="160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2500"/>
              </a:lnSpc>
            </a:pPr>
            <a:endParaRPr sz="700" i="1" dirty="0">
              <a:latin typeface="Calluna"/>
              <a:cs typeface="Callu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96950" y="1663204"/>
            <a:ext cx="2779395" cy="4356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dirty="0">
                <a:solidFill>
                  <a:srgbClr val="FFFEF6"/>
                </a:solidFill>
                <a:latin typeface="Gotham Book"/>
                <a:cs typeface="Gotham Book"/>
              </a:rPr>
              <a:t>О БРЕНДЕ</a:t>
            </a:r>
            <a:endParaRPr lang="en-AU" sz="2000" dirty="0">
              <a:latin typeface="Gotham Book"/>
              <a:cs typeface="Gotham Boo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9483764" y="7346468"/>
            <a:ext cx="580986" cy="1595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b="1" spc="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00" b="1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000" b="1" spc="125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fld>
            <a:endParaRPr sz="1000" dirty="0">
              <a:latin typeface="Arial"/>
              <a:cs typeface="Arial"/>
            </a:endParaRPr>
          </a:p>
        </p:txBody>
      </p:sp>
      <p:pic>
        <p:nvPicPr>
          <p:cNvPr id="12" name="Picture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339" y="7337644"/>
            <a:ext cx="214811" cy="180756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50" y="7338400"/>
            <a:ext cx="225000" cy="180000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775" y="7335025"/>
            <a:ext cx="183375" cy="183375"/>
          </a:xfrm>
          <a:prstGeom prst="rect">
            <a:avLst/>
          </a:prstGeom>
        </p:spPr>
      </p:pic>
      <p:pic>
        <p:nvPicPr>
          <p:cNvPr id="15" name="Picture 5" descr="C:\Users\yongr\AppData\Local\Microsoft\Windows\Temporary Internet Files\Content.IE5\SBGFFZJB\envelope-silhouette-2[1]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350" y="7346468"/>
            <a:ext cx="216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35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" r="4602" b="1303"/>
          <a:stretch/>
        </p:blipFill>
        <p:spPr bwMode="auto">
          <a:xfrm>
            <a:off x="0" y="149539"/>
            <a:ext cx="10680700" cy="710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/>
          <p:nvPr/>
        </p:nvSpPr>
        <p:spPr>
          <a:xfrm>
            <a:off x="0" y="0"/>
            <a:ext cx="10692003" cy="1020000"/>
          </a:xfrm>
          <a:custGeom>
            <a:avLst/>
            <a:gdLst/>
            <a:ahLst/>
            <a:cxnLst/>
            <a:rect l="l" t="t" r="r" b="b"/>
            <a:pathLst>
              <a:path w="10692003" h="1020000">
                <a:moveTo>
                  <a:pt x="0" y="1020000"/>
                </a:moveTo>
                <a:lnTo>
                  <a:pt x="10692003" y="1020000"/>
                </a:lnTo>
                <a:lnTo>
                  <a:pt x="10692003" y="0"/>
                </a:lnTo>
                <a:lnTo>
                  <a:pt x="0" y="0"/>
                </a:lnTo>
                <a:lnTo>
                  <a:pt x="0" y="1020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41995" y="368750"/>
            <a:ext cx="2577212" cy="336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291196"/>
            <a:ext cx="10692003" cy="268808"/>
          </a:xfrm>
          <a:custGeom>
            <a:avLst/>
            <a:gdLst/>
            <a:ahLst/>
            <a:cxnLst/>
            <a:rect l="l" t="t" r="r" b="b"/>
            <a:pathLst>
              <a:path w="10692003" h="268808">
                <a:moveTo>
                  <a:pt x="0" y="268808"/>
                </a:moveTo>
                <a:lnTo>
                  <a:pt x="10692003" y="268808"/>
                </a:lnTo>
                <a:lnTo>
                  <a:pt x="10692003" y="0"/>
                </a:lnTo>
                <a:lnTo>
                  <a:pt x="0" y="0"/>
                </a:lnTo>
                <a:lnTo>
                  <a:pt x="0" y="2688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3298" y="362177"/>
            <a:ext cx="3378905" cy="306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EF6"/>
                </a:solidFill>
                <a:effectLst/>
                <a:uLnTx/>
                <a:uFillTx/>
                <a:latin typeface="Gotham Book"/>
                <a:ea typeface="+mn-ea"/>
                <a:cs typeface="Gotham Book"/>
              </a:rPr>
              <a:t>МИРОВОЙ УСПЕХ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/>
              <a:ea typeface="+mn-ea"/>
              <a:cs typeface="Gotham Book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xfrm>
            <a:off x="9483764" y="7346468"/>
            <a:ext cx="580986" cy="1595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000" b="1" i="0" u="none" strike="noStrike" kern="120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00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00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000" b="1" i="0" u="none" strike="noStrike" kern="1200" cap="none" spc="12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7" name="Picture 4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339" y="7337644"/>
            <a:ext cx="214811" cy="180756"/>
          </a:xfrm>
          <a:prstGeom prst="rect">
            <a:avLst/>
          </a:prstGeom>
        </p:spPr>
      </p:pic>
      <p:pic>
        <p:nvPicPr>
          <p:cNvPr id="48" name="Picture 4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50" y="7338400"/>
            <a:ext cx="225000" cy="180000"/>
          </a:xfrm>
          <a:prstGeom prst="rect">
            <a:avLst/>
          </a:prstGeom>
        </p:spPr>
      </p:pic>
      <p:pic>
        <p:nvPicPr>
          <p:cNvPr id="49" name="Picture 4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775" y="7335025"/>
            <a:ext cx="183375" cy="183375"/>
          </a:xfrm>
          <a:prstGeom prst="rect">
            <a:avLst/>
          </a:prstGeom>
        </p:spPr>
      </p:pic>
      <p:pic>
        <p:nvPicPr>
          <p:cNvPr id="51" name="Picture 5" descr="C:\Users\yongr\AppData\Local\Microsoft\Windows\Temporary Internet Files\Content.IE5\SBGFFZJB\envelope-silhouette-2[1]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350" y="7346468"/>
            <a:ext cx="216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40D1228-E440-4A24-9488-CBE7B2E4B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725111"/>
              </p:ext>
            </p:extLst>
          </p:nvPr>
        </p:nvGraphicFramePr>
        <p:xfrm>
          <a:off x="768350" y="1422400"/>
          <a:ext cx="9067801" cy="52811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206030863"/>
                    </a:ext>
                  </a:extLst>
                </a:gridCol>
                <a:gridCol w="1332047">
                  <a:extLst>
                    <a:ext uri="{9D8B030D-6E8A-4147-A177-3AD203B41FA5}">
                      <a16:colId xmlns:a16="http://schemas.microsoft.com/office/drawing/2014/main" val="1206039101"/>
                    </a:ext>
                  </a:extLst>
                </a:gridCol>
                <a:gridCol w="1613115">
                  <a:extLst>
                    <a:ext uri="{9D8B030D-6E8A-4147-A177-3AD203B41FA5}">
                      <a16:colId xmlns:a16="http://schemas.microsoft.com/office/drawing/2014/main" val="3837962519"/>
                    </a:ext>
                  </a:extLst>
                </a:gridCol>
                <a:gridCol w="179038">
                  <a:extLst>
                    <a:ext uri="{9D8B030D-6E8A-4147-A177-3AD203B41FA5}">
                      <a16:colId xmlns:a16="http://schemas.microsoft.com/office/drawing/2014/main" val="2186684258"/>
                    </a:ext>
                  </a:extLst>
                </a:gridCol>
                <a:gridCol w="950573">
                  <a:extLst>
                    <a:ext uri="{9D8B030D-6E8A-4147-A177-3AD203B41FA5}">
                      <a16:colId xmlns:a16="http://schemas.microsoft.com/office/drawing/2014/main" val="747781740"/>
                    </a:ext>
                  </a:extLst>
                </a:gridCol>
                <a:gridCol w="1130225">
                  <a:extLst>
                    <a:ext uri="{9D8B030D-6E8A-4147-A177-3AD203B41FA5}">
                      <a16:colId xmlns:a16="http://schemas.microsoft.com/office/drawing/2014/main" val="1226604264"/>
                    </a:ext>
                  </a:extLst>
                </a:gridCol>
                <a:gridCol w="1048925">
                  <a:extLst>
                    <a:ext uri="{9D8B030D-6E8A-4147-A177-3AD203B41FA5}">
                      <a16:colId xmlns:a16="http://schemas.microsoft.com/office/drawing/2014/main" val="247986905"/>
                    </a:ext>
                  </a:extLst>
                </a:gridCol>
                <a:gridCol w="756478">
                  <a:extLst>
                    <a:ext uri="{9D8B030D-6E8A-4147-A177-3AD203B41FA5}">
                      <a16:colId xmlns:a16="http://schemas.microsoft.com/office/drawing/2014/main" val="1552636733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pPr algn="ctr"/>
                      <a:r>
                        <a:rPr lang="uk-UA" sz="9600" dirty="0">
                          <a:solidFill>
                            <a:schemeClr val="bg1"/>
                          </a:solidFill>
                          <a:latin typeface="+mn-lt"/>
                        </a:rPr>
                        <a:t>№1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ru-RU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ru-RU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БРЕНД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БУТИЛИРОВАННОГО ВИНА В АВСТРАЛИИ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latin typeface="+mn-lt"/>
                        </a:rPr>
                        <a:t>САМАЯ ШИРОКАЯ ДИСТРИБУЦИЯ В МИРЕ СРЕДИ ВСЕХ АВСТРАЛИЙСКИХ ВИННЫХ БРЕНДОВ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ЭКСПОРТИРУЕТСЯ В</a:t>
                      </a:r>
                      <a:br>
                        <a:rPr lang="ru-RU" sz="2000" b="1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ru-RU" sz="7200" b="1" dirty="0">
                          <a:solidFill>
                            <a:schemeClr val="bg1"/>
                          </a:solidFill>
                          <a:latin typeface="+mn-lt"/>
                        </a:rPr>
                        <a:t>70</a:t>
                      </a:r>
                      <a:endParaRPr lang="ru-RU" sz="8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СТРАН МИРА</a:t>
                      </a: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094185"/>
                  </a:ext>
                </a:extLst>
              </a:tr>
              <a:tr h="1664027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+mn-lt"/>
                        </a:rPr>
                        <a:t>БОЛЕЕ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>
                          <a:solidFill>
                            <a:schemeClr val="bg1"/>
                          </a:solidFill>
                          <a:latin typeface="+mn-lt"/>
                        </a:rPr>
                        <a:t>7,000 НАГРАД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 30 ЛЕТ и БОЛЕЕ 160-ЛЕТНЕЕ НАСЛЕДИЕ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+mn-lt"/>
                        </a:rPr>
                        <a:t>АВСТРАЛИЙСКИЙ ВИННЫЙ БРЕНД С САМЫМ ВЫСОКИМ УРОВНЕМ ДОВЕРИЯ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КАТЕГОРИЯ АВСТРАЛИЙСКИХ ВИН – </a:t>
                      </a:r>
                    </a:p>
                    <a:p>
                      <a:pPr algn="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2Я ПОСЛЕ НОВОЗЕЛАНДСКИХ ПО ПРЕМИАЛЬНОСТИ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chemeClr val="bg1"/>
                          </a:solidFill>
                        </a:rPr>
                        <a:t>$</a:t>
                      </a:r>
                      <a:endParaRPr lang="ru-RU" sz="105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258723"/>
                  </a:ext>
                </a:extLst>
              </a:tr>
              <a:tr h="1788274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+mn-lt"/>
                        </a:rPr>
                        <a:t>БОЛЕЕ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>
                          <a:solidFill>
                            <a:schemeClr val="bg1"/>
                          </a:solidFill>
                          <a:latin typeface="+mn-lt"/>
                        </a:rPr>
                        <a:t>1,000,000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+mn-lt"/>
                        </a:rPr>
                        <a:t> БОКАЛОВ В ДЕНЬ ВО ВСЕМ МИРЕ</a:t>
                      </a:r>
                      <a:endParaRPr lang="en-AU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80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524C67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№1</a:t>
                      </a:r>
                      <a:endParaRPr kumimoji="0" lang="ru-RU" sz="1600" b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524C67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ru-RU" sz="1400" dirty="0">
                        <a:solidFill>
                          <a:srgbClr val="524C67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524C67"/>
                          </a:solidFill>
                          <a:latin typeface="+mn-lt"/>
                        </a:rPr>
                        <a:t>ПРЕМИАЛЬНЫЙ АВСТРАЛИЙСКИЙ ВИННЫЙ БРЕНД НА 24х РЫНКАХ МИРА </a:t>
                      </a:r>
                      <a:r>
                        <a:rPr lang="ru-RU" sz="2400" b="1" dirty="0">
                          <a:solidFill>
                            <a:srgbClr val="524C67"/>
                          </a:solidFill>
                          <a:latin typeface="+mn-lt"/>
                        </a:rPr>
                        <a:t>ПО ОБЪЕМАМ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318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829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ChangeAspect="1"/>
          </p:cNvSpPr>
          <p:nvPr/>
        </p:nvSpPr>
        <p:spPr>
          <a:xfrm>
            <a:off x="3757498" y="1079984"/>
            <a:ext cx="3351570" cy="3497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object 3"/>
          <p:cNvSpPr>
            <a:spLocks noChangeAspect="1"/>
          </p:cNvSpPr>
          <p:nvPr/>
        </p:nvSpPr>
        <p:spPr>
          <a:xfrm>
            <a:off x="3463369" y="4622799"/>
            <a:ext cx="3939828" cy="137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832622" y="6364923"/>
            <a:ext cx="5027295" cy="6200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lang="ru-RU" sz="1000" spc="5">
                <a:solidFill>
                  <a:srgbClr val="58595B"/>
                </a:solidFill>
                <a:latin typeface="Calluna"/>
                <a:cs typeface="Calluna"/>
              </a:rPr>
              <a:t>В 2014 году мы представили новый логотип бренда.</a:t>
            </a:r>
          </a:p>
          <a:p>
            <a:pPr marR="0" algn="ctr">
              <a:lnSpc>
                <a:spcPct val="100000"/>
              </a:lnSpc>
            </a:pPr>
            <a:r>
              <a:rPr lang="ru-RU" sz="1000" spc="5">
                <a:solidFill>
                  <a:srgbClr val="58595B"/>
                </a:solidFill>
                <a:latin typeface="Calluna"/>
                <a:cs typeface="Calluna"/>
              </a:rPr>
              <a:t>Это было самым значительным улучшением логотипа Jacob's Creek с момента его основания в 1976 году.</a:t>
            </a:r>
            <a:endParaRPr lang="ru-RU" sz="1000"/>
          </a:p>
        </p:txBody>
      </p:sp>
      <p:sp>
        <p:nvSpPr>
          <p:cNvPr id="5" name="object 5"/>
          <p:cNvSpPr txBox="1"/>
          <p:nvPr/>
        </p:nvSpPr>
        <p:spPr>
          <a:xfrm>
            <a:off x="995300" y="1805940"/>
            <a:ext cx="1297050" cy="2497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>
                <a:solidFill>
                  <a:srgbClr val="726963"/>
                </a:solidFill>
                <a:cs typeface="Gotham Book"/>
              </a:rPr>
              <a:t>ВИННЫЙ БОКАЛ</a:t>
            </a:r>
            <a:endParaRPr lang="ru-RU" sz="1400" dirty="0">
              <a:cs typeface="Gotham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5300" y="2055739"/>
            <a:ext cx="2363850" cy="3572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2500"/>
              </a:lnSpc>
            </a:pPr>
            <a:r>
              <a:rPr lang="ru-RU" sz="1050" spc="25" dirty="0">
                <a:solidFill>
                  <a:srgbClr val="58595B"/>
                </a:solidFill>
                <a:cs typeface="Calluna"/>
              </a:rPr>
              <a:t>Ручей течет в бокал, который обрамлен листьями виноградной лозы.</a:t>
            </a:r>
            <a:endParaRPr lang="ru-RU" sz="1050" dirty="0">
              <a:cs typeface="Callu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5300" y="2631361"/>
            <a:ext cx="2135250" cy="949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400">
                <a:solidFill>
                  <a:srgbClr val="726963"/>
                </a:solidFill>
                <a:cs typeface="Gotham Book"/>
              </a:rPr>
              <a:t>ДВА ВИНОГРАДНЫХ ЛИСТА</a:t>
            </a:r>
          </a:p>
          <a:p>
            <a:pPr marL="12700">
              <a:lnSpc>
                <a:spcPct val="100000"/>
              </a:lnSpc>
            </a:pPr>
            <a:endParaRPr lang="ru-RU" sz="600"/>
          </a:p>
          <a:p>
            <a:pPr marL="12700" marR="12700">
              <a:lnSpc>
                <a:spcPct val="112500"/>
              </a:lnSpc>
            </a:pPr>
            <a:r>
              <a:rPr lang="ru-RU" sz="1050" spc="5">
                <a:solidFill>
                  <a:srgbClr val="58595B"/>
                </a:solidFill>
                <a:cs typeface="Calluna"/>
              </a:rPr>
              <a:t>Наша история виноделия представлена двумя листьями виноградной лозы, границы которых составляют берега ручья Jacob’s.</a:t>
            </a:r>
            <a:endParaRPr lang="ru-RU" sz="1050">
              <a:cs typeface="Callu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5300" y="3933211"/>
            <a:ext cx="2135250" cy="9181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685165" algn="just">
              <a:lnSpc>
                <a:spcPct val="100000"/>
              </a:lnSpc>
            </a:pPr>
            <a:r>
              <a:rPr lang="ru-RU" sz="1400" dirty="0">
                <a:solidFill>
                  <a:srgbClr val="726963"/>
                </a:solidFill>
                <a:cs typeface="Gotham Book"/>
              </a:rPr>
              <a:t>ТЕКУЩИЙ РУЧЕЙ</a:t>
            </a:r>
            <a:endParaRPr lang="ru-RU" sz="1400" dirty="0">
              <a:cs typeface="Gotham Book"/>
            </a:endParaRPr>
          </a:p>
          <a:p>
            <a:pPr>
              <a:lnSpc>
                <a:spcPts val="500"/>
              </a:lnSpc>
              <a:spcBef>
                <a:spcPts val="26"/>
              </a:spcBef>
            </a:pPr>
            <a:endParaRPr lang="ru-RU" sz="600" dirty="0"/>
          </a:p>
          <a:p>
            <a:pPr marL="12700" marR="12700" algn="just">
              <a:lnSpc>
                <a:spcPct val="112500"/>
              </a:lnSpc>
            </a:pPr>
            <a:r>
              <a:rPr lang="ru-RU" sz="1050" spc="-15" dirty="0">
                <a:solidFill>
                  <a:srgbClr val="58595B"/>
                </a:solidFill>
                <a:cs typeface="Calluna"/>
              </a:rPr>
              <a:t>J</a:t>
            </a:r>
            <a:r>
              <a:rPr lang="ru-RU" sz="1050" spc="-10" dirty="0">
                <a:solidFill>
                  <a:srgbClr val="58595B"/>
                </a:solidFill>
                <a:cs typeface="Calluna"/>
              </a:rPr>
              <a:t>a</a:t>
            </a:r>
            <a:r>
              <a:rPr lang="ru-RU" sz="1050" spc="-15" dirty="0">
                <a:solidFill>
                  <a:srgbClr val="58595B"/>
                </a:solidFill>
                <a:cs typeface="Calluna"/>
              </a:rPr>
              <a:t>co</a:t>
            </a:r>
            <a:r>
              <a:rPr lang="ru-RU" sz="1050" spc="20" dirty="0">
                <a:solidFill>
                  <a:srgbClr val="58595B"/>
                </a:solidFill>
                <a:cs typeface="Calluna"/>
              </a:rPr>
              <a:t>b</a:t>
            </a:r>
            <a:r>
              <a:rPr lang="ru-RU" sz="1050" spc="-50" dirty="0">
                <a:solidFill>
                  <a:srgbClr val="58595B"/>
                </a:solidFill>
                <a:cs typeface="Calluna"/>
              </a:rPr>
              <a:t>’</a:t>
            </a:r>
            <a:r>
              <a:rPr lang="ru-RU" sz="1050" spc="0" dirty="0">
                <a:solidFill>
                  <a:srgbClr val="58595B"/>
                </a:solidFill>
                <a:cs typeface="Calluna"/>
              </a:rPr>
              <a:t>s</a:t>
            </a:r>
            <a:r>
              <a:rPr lang="ru-RU" sz="1050" spc="-20" dirty="0">
                <a:solidFill>
                  <a:srgbClr val="58595B"/>
                </a:solidFill>
                <a:cs typeface="Calluna"/>
              </a:rPr>
              <a:t> </a:t>
            </a:r>
            <a:r>
              <a:rPr lang="ru-RU" sz="1050" spc="-25" dirty="0">
                <a:solidFill>
                  <a:srgbClr val="58595B"/>
                </a:solidFill>
                <a:cs typeface="Calluna"/>
              </a:rPr>
              <a:t>ручей течет по центру нашего лого и является основой нашего наследия.</a:t>
            </a:r>
            <a:endParaRPr lang="ru-RU" sz="1050" dirty="0">
              <a:cs typeface="Callu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04533" y="1805940"/>
            <a:ext cx="2143760" cy="607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400">
                <a:solidFill>
                  <a:srgbClr val="726963"/>
                </a:solidFill>
                <a:cs typeface="Gotham Book"/>
              </a:rPr>
              <a:t>1847</a:t>
            </a:r>
            <a:endParaRPr lang="ru-RU" sz="1400">
              <a:cs typeface="Gotham Book"/>
            </a:endParaRPr>
          </a:p>
          <a:p>
            <a:pPr>
              <a:lnSpc>
                <a:spcPts val="500"/>
              </a:lnSpc>
              <a:spcBef>
                <a:spcPts val="26"/>
              </a:spcBef>
            </a:pPr>
            <a:endParaRPr lang="ru-RU" sz="600"/>
          </a:p>
          <a:p>
            <a:pPr marL="12700" marR="12700">
              <a:lnSpc>
                <a:spcPct val="112500"/>
              </a:lnSpc>
            </a:pPr>
            <a:r>
              <a:rPr lang="ru-RU" sz="1050" spc="25">
                <a:solidFill>
                  <a:srgbClr val="58595B"/>
                </a:solidFill>
                <a:cs typeface="Calluna"/>
              </a:rPr>
              <a:t>В этот год Иоганн Грамп посадил свои первые лозы на берегу ручья </a:t>
            </a:r>
            <a:r>
              <a:rPr lang="ru-RU" sz="1050" spc="5">
                <a:solidFill>
                  <a:srgbClr val="58595B"/>
                </a:solidFill>
                <a:cs typeface="Calluna"/>
              </a:rPr>
              <a:t>Jacob</a:t>
            </a:r>
            <a:r>
              <a:rPr lang="ru-RU" sz="1050" spc="25">
                <a:solidFill>
                  <a:srgbClr val="58595B"/>
                </a:solidFill>
                <a:cs typeface="Calluna"/>
              </a:rPr>
              <a:t>.</a:t>
            </a:r>
          </a:p>
          <a:p>
            <a:pPr marL="12700" marR="12700">
              <a:lnSpc>
                <a:spcPct val="112500"/>
              </a:lnSpc>
            </a:pPr>
            <a:endParaRPr lang="ru-RU" sz="1050">
              <a:cs typeface="Callu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6598" y="2705785"/>
            <a:ext cx="2143760" cy="778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400">
                <a:solidFill>
                  <a:srgbClr val="726963"/>
                </a:solidFill>
                <a:cs typeface="Gotham Book"/>
              </a:rPr>
              <a:t>GRAMP &amp; SONS</a:t>
            </a:r>
            <a:endParaRPr lang="ru-RU" sz="1400">
              <a:cs typeface="Gotham Book"/>
            </a:endParaRPr>
          </a:p>
          <a:p>
            <a:pPr>
              <a:lnSpc>
                <a:spcPts val="500"/>
              </a:lnSpc>
              <a:spcBef>
                <a:spcPts val="26"/>
              </a:spcBef>
            </a:pPr>
            <a:endParaRPr lang="ru-RU" sz="600"/>
          </a:p>
          <a:p>
            <a:pPr marL="12700" marR="12700">
              <a:lnSpc>
                <a:spcPct val="112500"/>
              </a:lnSpc>
            </a:pPr>
            <a:r>
              <a:rPr lang="ru-RU" sz="1050" spc="5">
                <a:solidFill>
                  <a:srgbClr val="58595B"/>
                </a:solidFill>
                <a:cs typeface="Calluna"/>
              </a:rPr>
              <a:t>Наша долгая история виноделия началась, когда Иоганн Грамп посадил свой первый виноградник рядом с ручьем Jacob.</a:t>
            </a:r>
            <a:endParaRPr lang="ru-RU" sz="1050">
              <a:cs typeface="Callu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36806" y="3789730"/>
            <a:ext cx="2131695" cy="607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400">
                <a:solidFill>
                  <a:srgbClr val="726963"/>
                </a:solidFill>
                <a:cs typeface="Gotham Book"/>
              </a:rPr>
              <a:t>ЛОГОТИП</a:t>
            </a:r>
            <a:endParaRPr lang="ru-RU" sz="1400">
              <a:cs typeface="Gotham Book"/>
            </a:endParaRPr>
          </a:p>
          <a:p>
            <a:pPr>
              <a:lnSpc>
                <a:spcPts val="500"/>
              </a:lnSpc>
              <a:spcBef>
                <a:spcPts val="26"/>
              </a:spcBef>
            </a:pPr>
            <a:endParaRPr lang="ru-RU" sz="600"/>
          </a:p>
          <a:p>
            <a:pPr marL="12700" marR="12700">
              <a:lnSpc>
                <a:spcPct val="112500"/>
              </a:lnSpc>
            </a:pPr>
            <a:r>
              <a:rPr lang="ru-RU" sz="1050">
                <a:solidFill>
                  <a:srgbClr val="58595B"/>
                </a:solidFill>
                <a:cs typeface="Calluna"/>
              </a:rPr>
              <a:t>Более современная версия логотипа Jacob's Creek.</a:t>
            </a:r>
            <a:endParaRPr lang="ru-RU" sz="1050">
              <a:cs typeface="Calluna"/>
            </a:endParaRPr>
          </a:p>
        </p:txBody>
      </p:sp>
      <p:sp>
        <p:nvSpPr>
          <p:cNvPr id="12" name="object 12"/>
          <p:cNvSpPr/>
          <p:nvPr/>
        </p:nvSpPr>
        <p:spPr>
          <a:xfrm rot="344562">
            <a:off x="2751911" y="2060342"/>
            <a:ext cx="2292598" cy="162164"/>
          </a:xfrm>
          <a:custGeom>
            <a:avLst/>
            <a:gdLst/>
            <a:ahLst/>
            <a:cxnLst/>
            <a:rect l="l" t="t" r="r" b="b"/>
            <a:pathLst>
              <a:path w="2096998">
                <a:moveTo>
                  <a:pt x="0" y="0"/>
                </a:moveTo>
                <a:lnTo>
                  <a:pt x="2096998" y="0"/>
                </a:lnTo>
              </a:path>
            </a:pathLst>
          </a:custGeom>
          <a:ln w="12700">
            <a:solidFill>
              <a:srgbClr val="72696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2871000" y="2489200"/>
            <a:ext cx="1772996" cy="222351"/>
          </a:xfrm>
          <a:custGeom>
            <a:avLst/>
            <a:gdLst/>
            <a:ahLst/>
            <a:cxnLst/>
            <a:rect l="l" t="t" r="r" b="b"/>
            <a:pathLst>
              <a:path w="1772996" h="222351">
                <a:moveTo>
                  <a:pt x="0" y="222351"/>
                </a:moveTo>
                <a:lnTo>
                  <a:pt x="1772996" y="0"/>
                </a:lnTo>
              </a:path>
            </a:pathLst>
          </a:custGeom>
          <a:ln w="12700">
            <a:solidFill>
              <a:srgbClr val="72696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2905369" y="2946400"/>
            <a:ext cx="2349004" cy="843330"/>
          </a:xfrm>
          <a:custGeom>
            <a:avLst/>
            <a:gdLst/>
            <a:ahLst/>
            <a:cxnLst/>
            <a:rect l="l" t="t" r="r" b="b"/>
            <a:pathLst>
              <a:path w="2349004" h="843330">
                <a:moveTo>
                  <a:pt x="0" y="843330"/>
                </a:moveTo>
                <a:lnTo>
                  <a:pt x="2349004" y="0"/>
                </a:lnTo>
              </a:path>
            </a:pathLst>
          </a:custGeom>
          <a:ln w="12699">
            <a:solidFill>
              <a:srgbClr val="72696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008000" y="6223000"/>
            <a:ext cx="8676005" cy="0"/>
          </a:xfrm>
          <a:custGeom>
            <a:avLst/>
            <a:gdLst/>
            <a:ahLst/>
            <a:cxnLst/>
            <a:rect l="l" t="t" r="r" b="b"/>
            <a:pathLst>
              <a:path w="8676005">
                <a:moveTo>
                  <a:pt x="0" y="0"/>
                </a:moveTo>
                <a:lnTo>
                  <a:pt x="8676005" y="0"/>
                </a:lnTo>
              </a:path>
            </a:pathLst>
          </a:custGeom>
          <a:ln w="6350">
            <a:solidFill>
              <a:srgbClr val="8779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dirty="0">
                <a:solidFill>
                  <a:srgbClr val="FFFEF6"/>
                </a:solidFill>
                <a:latin typeface="Gotham Book"/>
                <a:cs typeface="Gotham Book"/>
              </a:rPr>
              <a:t>НАШЕ ЛОГО</a:t>
            </a:r>
            <a:endParaRPr lang="en-AU" sz="2000" dirty="0">
              <a:latin typeface="Gotham Book"/>
              <a:cs typeface="Gotham Boo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9483764" y="7346468"/>
            <a:ext cx="580986" cy="1595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b="1" spc="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00" b="1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000" b="1" spc="125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fld>
            <a:endParaRPr sz="1000" dirty="0">
              <a:latin typeface="Arial"/>
              <a:cs typeface="Arial"/>
            </a:endParaRPr>
          </a:p>
        </p:txBody>
      </p:sp>
      <p:pic>
        <p:nvPicPr>
          <p:cNvPr id="18" name="Picture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339" y="7337644"/>
            <a:ext cx="214811" cy="180756"/>
          </a:xfrm>
          <a:prstGeom prst="rect">
            <a:avLst/>
          </a:prstGeom>
        </p:spPr>
      </p:pic>
      <p:pic>
        <p:nvPicPr>
          <p:cNvPr id="19" name="Picture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50" y="7338400"/>
            <a:ext cx="225000" cy="180000"/>
          </a:xfrm>
          <a:prstGeom prst="rect">
            <a:avLst/>
          </a:prstGeom>
        </p:spPr>
      </p:pic>
      <p:pic>
        <p:nvPicPr>
          <p:cNvPr id="20" name="Picture 1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775" y="7335025"/>
            <a:ext cx="183375" cy="183375"/>
          </a:xfrm>
          <a:prstGeom prst="rect">
            <a:avLst/>
          </a:prstGeom>
        </p:spPr>
      </p:pic>
      <p:pic>
        <p:nvPicPr>
          <p:cNvPr id="21" name="Picture 5" descr="C:\Users\yongr\AppData\Local\Microsoft\Windows\Temporary Internet Files\Content.IE5\SBGFFZJB\envelope-silhouette-2[1]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350" y="7346468"/>
            <a:ext cx="216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7950" y="5258283"/>
            <a:ext cx="4419600" cy="1406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6720" marR="426720" algn="ctr">
              <a:lnSpc>
                <a:spcPct val="104200"/>
              </a:lnSpc>
            </a:pPr>
            <a:r>
              <a:rPr lang="ru-RU" sz="1400" b="1" dirty="0">
                <a:solidFill>
                  <a:srgbClr val="726963"/>
                </a:solidFill>
              </a:rPr>
              <a:t>В 2013 JACOB’S CREEK ДОСТИГ НОВЫХ ВЫСОТ</a:t>
            </a:r>
          </a:p>
          <a:p>
            <a:pPr>
              <a:lnSpc>
                <a:spcPts val="650"/>
              </a:lnSpc>
              <a:spcBef>
                <a:spcPts val="16"/>
              </a:spcBef>
            </a:pPr>
            <a:endParaRPr lang="ru-RU" sz="800" b="1" dirty="0"/>
          </a:p>
          <a:p>
            <a:pPr marR="0" algn="ctr">
              <a:lnSpc>
                <a:spcPct val="100000"/>
              </a:lnSpc>
            </a:pPr>
            <a:r>
              <a:rPr lang="ru-RU" b="1" dirty="0">
                <a:solidFill>
                  <a:srgbClr val="726963"/>
                </a:solidFill>
                <a:cs typeface="Gotham Book"/>
              </a:rPr>
              <a:t>7,000 НАГРАД НА ВИННЫХ КОНКУРСАХ</a:t>
            </a:r>
            <a:endParaRPr lang="ru-RU" b="1" dirty="0">
              <a:cs typeface="Gotham Book"/>
            </a:endParaRPr>
          </a:p>
          <a:p>
            <a:pPr>
              <a:lnSpc>
                <a:spcPts val="800"/>
              </a:lnSpc>
              <a:spcBef>
                <a:spcPts val="10"/>
              </a:spcBef>
            </a:pPr>
            <a:endParaRPr lang="ru-RU" sz="800" dirty="0"/>
          </a:p>
          <a:p>
            <a:pPr marL="0" algn="ctr">
              <a:lnSpc>
                <a:spcPct val="100000"/>
              </a:lnSpc>
            </a:pPr>
            <a:r>
              <a:rPr lang="ru-RU" sz="1200" spc="-10" dirty="0">
                <a:solidFill>
                  <a:srgbClr val="58595B"/>
                </a:solidFill>
              </a:rPr>
              <a:t>ЗА ВЕСЬ ПОРТФЕЛЬ БРЕНДА</a:t>
            </a:r>
          </a:p>
          <a:p>
            <a:pPr marL="12700" marR="12700" algn="ctr">
              <a:lnSpc>
                <a:spcPct val="104200"/>
              </a:lnSpc>
            </a:pPr>
            <a:r>
              <a:rPr lang="ru-RU" sz="1200" spc="-10" dirty="0">
                <a:solidFill>
                  <a:srgbClr val="58595B"/>
                </a:solidFill>
              </a:rPr>
              <a:t>ВО ВНУТРЕННИХ И МЕЖДУНАРОДНЫХ КОНКУРСАХ С МОМЕНТА УЧРЕЖДЕНИЯ В НАЧАЛЕ 1990х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13050" y="1669762"/>
            <a:ext cx="3856500" cy="689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13384" indent="-635">
              <a:lnSpc>
                <a:spcPct val="100000"/>
              </a:lnSpc>
              <a:tabLst>
                <a:tab pos="3851275" algn="l"/>
              </a:tabLst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В 2016 НАШИ ВИНА ВЫЙГРАЛИ 424 НАГРАДЫ НА ВИННЫХ КОНКУРСАХ:</a:t>
            </a:r>
          </a:p>
          <a:p>
            <a:pPr marL="12700" marR="413384" indent="-635">
              <a:lnSpc>
                <a:spcPct val="100000"/>
              </a:lnSpc>
            </a:pPr>
            <a:endParaRPr lang="ru-RU" sz="1500" dirty="0">
              <a:solidFill>
                <a:schemeClr val="bg2">
                  <a:lumMod val="25000"/>
                </a:schemeClr>
              </a:solidFill>
              <a:cs typeface="Gotham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98297" y="2260600"/>
            <a:ext cx="3535477" cy="4876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527685" defTabSz="1130300">
              <a:lnSpc>
                <a:spcPct val="114700"/>
              </a:lnSpc>
            </a:pP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2015 JC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Reserve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Barossa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Signature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Riesling</a:t>
            </a:r>
            <a:endParaRPr lang="ru-RU" sz="900" dirty="0">
              <a:solidFill>
                <a:schemeClr val="bg2">
                  <a:lumMod val="25000"/>
                </a:schemeClr>
              </a:solidFill>
              <a:cs typeface="Gotham Book"/>
            </a:endParaRPr>
          </a:p>
          <a:p>
            <a:pPr marL="12700" marR="527685" defTabSz="1130300">
              <a:lnSpc>
                <a:spcPct val="114700"/>
              </a:lnSpc>
            </a:pP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Sydney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Royal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Wine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Show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2016	</a:t>
            </a:r>
          </a:p>
          <a:p>
            <a:pPr marL="12700" marR="527685" defTabSz="1130300">
              <a:lnSpc>
                <a:spcPct val="114700"/>
              </a:lnSpc>
            </a:pP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Награда</a:t>
            </a:r>
          </a:p>
          <a:p>
            <a:pPr marL="12700" marR="527685" defTabSz="1130300">
              <a:lnSpc>
                <a:spcPct val="114700"/>
              </a:lnSpc>
            </a:pPr>
            <a:endParaRPr lang="ru-RU" sz="900" dirty="0">
              <a:solidFill>
                <a:schemeClr val="bg2">
                  <a:lumMod val="25000"/>
                </a:schemeClr>
              </a:solidFill>
              <a:cs typeface="Gotham Book"/>
            </a:endParaRPr>
          </a:p>
          <a:p>
            <a:pPr marL="12700" marR="527685" defTabSz="1130300">
              <a:lnSpc>
                <a:spcPct val="114700"/>
              </a:lnSpc>
            </a:pP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2013 Jacob’s Creek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Expedition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Shiraz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	</a:t>
            </a:r>
          </a:p>
          <a:p>
            <a:pPr marL="12700" marR="527685" defTabSz="1130300">
              <a:lnSpc>
                <a:spcPct val="114700"/>
              </a:lnSpc>
            </a:pP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China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W&amp;S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Awards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Best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Value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2016	</a:t>
            </a:r>
          </a:p>
          <a:p>
            <a:pPr marL="12700" marR="527685" defTabSz="1130300">
              <a:lnSpc>
                <a:spcPct val="114700"/>
              </a:lnSpc>
            </a:pP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Награда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The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Coonawarra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Вино Года</a:t>
            </a:r>
          </a:p>
          <a:p>
            <a:pPr marL="12700" marR="527685" defTabSz="1130300">
              <a:lnSpc>
                <a:spcPct val="114700"/>
              </a:lnSpc>
            </a:pP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	 </a:t>
            </a:r>
          </a:p>
          <a:p>
            <a:pPr marL="12700" marR="527685" defTabSz="1130300">
              <a:lnSpc>
                <a:spcPct val="114700"/>
              </a:lnSpc>
            </a:pP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2010 Jacob’s Creek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Centenary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Hill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	</a:t>
            </a:r>
          </a:p>
          <a:p>
            <a:pPr marL="12700" marR="527685" defTabSz="1130300">
              <a:lnSpc>
                <a:spcPct val="114700"/>
              </a:lnSpc>
            </a:pP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Korea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Wine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Challenge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2016	</a:t>
            </a:r>
          </a:p>
          <a:p>
            <a:pPr marL="12700" marR="527685" defTabSz="1130300">
              <a:lnSpc>
                <a:spcPct val="114700"/>
              </a:lnSpc>
            </a:pP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Награда Лучшее Австралийское Красное Вино	 </a:t>
            </a:r>
          </a:p>
          <a:p>
            <a:pPr marL="12700" marR="527685" defTabSz="1130300">
              <a:lnSpc>
                <a:spcPct val="114700"/>
              </a:lnSpc>
            </a:pPr>
            <a:endParaRPr lang="ru-RU" sz="900" dirty="0">
              <a:solidFill>
                <a:schemeClr val="bg2">
                  <a:lumMod val="25000"/>
                </a:schemeClr>
              </a:solidFill>
              <a:cs typeface="Gotham Book"/>
            </a:endParaRPr>
          </a:p>
          <a:p>
            <a:pPr marL="12700" marR="527685" defTabSz="1130300">
              <a:lnSpc>
                <a:spcPct val="114700"/>
              </a:lnSpc>
            </a:pP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NV Jacob's Creek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Wines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	</a:t>
            </a:r>
          </a:p>
          <a:p>
            <a:pPr marL="12700" marR="527685" defTabSz="1130300">
              <a:lnSpc>
                <a:spcPct val="114700"/>
              </a:lnSpc>
            </a:pP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New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York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Int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.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Wine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Competition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2016	</a:t>
            </a:r>
          </a:p>
          <a:p>
            <a:pPr marL="12700" marR="527685" defTabSz="1130300">
              <a:lnSpc>
                <a:spcPct val="114700"/>
              </a:lnSpc>
            </a:pP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Награда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Australia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Moscato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Винодельня Года	 </a:t>
            </a:r>
          </a:p>
          <a:p>
            <a:pPr marL="12700" marR="527685" defTabSz="1130300">
              <a:lnSpc>
                <a:spcPct val="114700"/>
              </a:lnSpc>
            </a:pPr>
            <a:endParaRPr lang="ru-RU" sz="900" dirty="0">
              <a:solidFill>
                <a:schemeClr val="bg2">
                  <a:lumMod val="25000"/>
                </a:schemeClr>
              </a:solidFill>
              <a:cs typeface="Gotham Book"/>
            </a:endParaRPr>
          </a:p>
          <a:p>
            <a:pPr marL="12700" marR="527685" defTabSz="1130300">
              <a:lnSpc>
                <a:spcPct val="114700"/>
              </a:lnSpc>
            </a:pP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NV Jacob's Creek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Wines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	</a:t>
            </a:r>
          </a:p>
          <a:p>
            <a:pPr marL="12700" marR="527685" defTabSz="1130300">
              <a:lnSpc>
                <a:spcPct val="114700"/>
              </a:lnSpc>
            </a:pP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New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York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Int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.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Wine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Competition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2016	</a:t>
            </a:r>
          </a:p>
          <a:p>
            <a:pPr marL="12700" marR="527685" defTabSz="1130300">
              <a:lnSpc>
                <a:spcPct val="114700"/>
              </a:lnSpc>
            </a:pP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Награда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Barossa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Shiraz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Винодельня Года</a:t>
            </a:r>
          </a:p>
          <a:p>
            <a:pPr marL="12700" marR="527685" defTabSz="1130300">
              <a:lnSpc>
                <a:spcPct val="114700"/>
              </a:lnSpc>
            </a:pP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	 </a:t>
            </a:r>
          </a:p>
          <a:p>
            <a:pPr marL="12700" marR="527685" defTabSz="1130300">
              <a:lnSpc>
                <a:spcPct val="114700"/>
              </a:lnSpc>
            </a:pP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NV Jacob's Creek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Wines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	</a:t>
            </a:r>
          </a:p>
          <a:p>
            <a:pPr marL="12700" marR="527685" defTabSz="1130300">
              <a:lnSpc>
                <a:spcPct val="114700"/>
              </a:lnSpc>
            </a:pP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New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York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Int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.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Wine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Competition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2016	</a:t>
            </a:r>
          </a:p>
          <a:p>
            <a:pPr marL="12700" marR="527685" defTabSz="1130300">
              <a:lnSpc>
                <a:spcPct val="114700"/>
              </a:lnSpc>
            </a:pP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Награда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Adelaide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</a:t>
            </a:r>
            <a:r>
              <a:rPr lang="ru-RU" sz="900" dirty="0" err="1">
                <a:solidFill>
                  <a:schemeClr val="bg2">
                    <a:lumMod val="25000"/>
                  </a:schemeClr>
                </a:solidFill>
                <a:cs typeface="Gotham Book"/>
              </a:rPr>
              <a:t>Chardonnay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 Винодельня Года</a:t>
            </a:r>
          </a:p>
          <a:p>
            <a:pPr marL="12700" marR="527685" defTabSz="1130300">
              <a:lnSpc>
                <a:spcPct val="114700"/>
              </a:lnSpc>
            </a:pP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Gotham Book"/>
              </a:rPr>
              <a:t>	 	</a:t>
            </a:r>
            <a:endParaRPr lang="ru-RU" sz="1000" spc="-30" dirty="0">
              <a:solidFill>
                <a:schemeClr val="bg2">
                  <a:lumMod val="25000"/>
                </a:schemeClr>
              </a:solidFill>
              <a:cs typeface="Calluna"/>
            </a:endParaRPr>
          </a:p>
          <a:p>
            <a:pPr marL="12700" marR="80010">
              <a:lnSpc>
                <a:spcPct val="112500"/>
              </a:lnSpc>
            </a:pPr>
            <a:r>
              <a:rPr lang="ru-RU" sz="900" dirty="0">
                <a:solidFill>
                  <a:schemeClr val="bg2">
                    <a:lumMod val="25000"/>
                  </a:schemeClr>
                </a:solidFill>
                <a:cs typeface="Calluna"/>
              </a:rPr>
              <a:t>Плюс 67 ЗОЛОТЫХ МЕДАЛЕЙ, 19 СПЕЦИАЛЬНЫХ ЗОЛОТЫХ МЕДАЛЕЙ, 128 СЕРЕБРЯННЫХ МЕДАЛЕЙ, 181 БРОНЗОВАЯ МЕДАЛЬ и 19 ДРУГИХ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cs typeface="Calluna"/>
              </a:rPr>
              <a:t>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63299" y="355600"/>
            <a:ext cx="9565530" cy="3055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dirty="0">
                <a:solidFill>
                  <a:srgbClr val="FFFEF6"/>
                </a:solidFill>
                <a:latin typeface="Gotham Book"/>
                <a:cs typeface="Gotham Book"/>
              </a:rPr>
              <a:t>НАГРАДЫ НА ВИННЫХ КОНКУРСАХ</a:t>
            </a:r>
            <a:endParaRPr lang="en-AU" sz="2000" dirty="0">
              <a:latin typeface="Gotham Book"/>
              <a:cs typeface="Gotham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73350" y="1638004"/>
            <a:ext cx="0" cy="5292001"/>
          </a:xfrm>
          <a:custGeom>
            <a:avLst/>
            <a:gdLst/>
            <a:ahLst/>
            <a:cxnLst/>
            <a:rect l="l" t="t" r="r" b="b"/>
            <a:pathLst>
              <a:path h="5292001">
                <a:moveTo>
                  <a:pt x="0" y="0"/>
                </a:moveTo>
                <a:lnTo>
                  <a:pt x="0" y="5292001"/>
                </a:lnTo>
              </a:path>
            </a:pathLst>
          </a:custGeom>
          <a:ln w="6350">
            <a:solidFill>
              <a:srgbClr val="72696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9483764" y="7346468"/>
            <a:ext cx="580986" cy="1595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b="1" spc="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00" b="1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000" b="1" spc="125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fld>
            <a:endParaRPr sz="1000" dirty="0">
              <a:latin typeface="Arial"/>
              <a:cs typeface="Arial"/>
            </a:endParaRPr>
          </a:p>
        </p:txBody>
      </p:sp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339" y="7337644"/>
            <a:ext cx="214811" cy="180756"/>
          </a:xfrm>
          <a:prstGeom prst="rect">
            <a:avLst/>
          </a:prstGeom>
        </p:spPr>
      </p:pic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50" y="7338400"/>
            <a:ext cx="225000" cy="180000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775" y="7335025"/>
            <a:ext cx="183375" cy="183375"/>
          </a:xfrm>
          <a:prstGeom prst="rect">
            <a:avLst/>
          </a:prstGeom>
        </p:spPr>
      </p:pic>
      <p:pic>
        <p:nvPicPr>
          <p:cNvPr id="12" name="Picture 5" descr="C:\Users\yongr\AppData\Local\Microsoft\Windows\Temporary Internet Files\Content.IE5\SBGFFZJB\envelope-silhouette-2[1]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350" y="7346468"/>
            <a:ext cx="216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1727200"/>
            <a:ext cx="4817702" cy="338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328186" y="1216602"/>
            <a:ext cx="4431764" cy="5615998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051262" y="1216597"/>
            <a:ext cx="4370686" cy="5616003"/>
          </a:xfrm>
          <a:prstGeom prst="rect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 l="-1" r="-20794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7291196"/>
            <a:ext cx="10692003" cy="268808"/>
          </a:xfrm>
          <a:custGeom>
            <a:avLst/>
            <a:gdLst/>
            <a:ahLst/>
            <a:cxnLst/>
            <a:rect l="l" t="t" r="r" b="b"/>
            <a:pathLst>
              <a:path w="10692003" h="268808">
                <a:moveTo>
                  <a:pt x="0" y="268808"/>
                </a:moveTo>
                <a:lnTo>
                  <a:pt x="10692003" y="268808"/>
                </a:lnTo>
                <a:lnTo>
                  <a:pt x="10692003" y="0"/>
                </a:lnTo>
                <a:lnTo>
                  <a:pt x="0" y="0"/>
                </a:lnTo>
                <a:lnTo>
                  <a:pt x="0" y="2688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990050" y="1197001"/>
            <a:ext cx="8676005" cy="1368005"/>
          </a:xfrm>
          <a:custGeom>
            <a:avLst/>
            <a:gdLst/>
            <a:ahLst/>
            <a:cxnLst/>
            <a:rect l="l" t="t" r="r" b="b"/>
            <a:pathLst>
              <a:path w="8676005" h="1368005">
                <a:moveTo>
                  <a:pt x="0" y="1368005"/>
                </a:moveTo>
                <a:lnTo>
                  <a:pt x="8676005" y="1368005"/>
                </a:lnTo>
                <a:lnTo>
                  <a:pt x="8676005" y="0"/>
                </a:lnTo>
                <a:lnTo>
                  <a:pt x="0" y="0"/>
                </a:lnTo>
                <a:lnTo>
                  <a:pt x="0" y="1368005"/>
                </a:lnTo>
                <a:close/>
              </a:path>
            </a:pathLst>
          </a:custGeom>
          <a:noFill/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0692003" cy="1020000"/>
          </a:xfrm>
          <a:custGeom>
            <a:avLst/>
            <a:gdLst/>
            <a:ahLst/>
            <a:cxnLst/>
            <a:rect l="l" t="t" r="r" b="b"/>
            <a:pathLst>
              <a:path w="10692003" h="1020000">
                <a:moveTo>
                  <a:pt x="0" y="1020000"/>
                </a:moveTo>
                <a:lnTo>
                  <a:pt x="10692003" y="1020000"/>
                </a:lnTo>
                <a:lnTo>
                  <a:pt x="10692003" y="0"/>
                </a:lnTo>
                <a:lnTo>
                  <a:pt x="0" y="0"/>
                </a:lnTo>
                <a:lnTo>
                  <a:pt x="0" y="1020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63299" y="356176"/>
            <a:ext cx="7367851" cy="3042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dirty="0">
                <a:solidFill>
                  <a:srgbClr val="FFFEF6"/>
                </a:solidFill>
                <a:latin typeface="Gotham Book"/>
                <a:cs typeface="Gotham Book"/>
              </a:rPr>
              <a:t>АВСТРАЛИЯ КАК ВИННАЯ СТРАНА</a:t>
            </a:r>
            <a:endParaRPr lang="en-AU" sz="2000" dirty="0">
              <a:latin typeface="Gotham Book"/>
              <a:cs typeface="Gotham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95234" y="1486623"/>
            <a:ext cx="3358896" cy="865632"/>
          </a:xfrm>
          <a:custGeom>
            <a:avLst/>
            <a:gdLst/>
            <a:ahLst/>
            <a:cxnLst/>
            <a:rect l="l" t="t" r="r" b="b"/>
            <a:pathLst>
              <a:path w="3358896" h="865632">
                <a:moveTo>
                  <a:pt x="0" y="0"/>
                </a:moveTo>
                <a:lnTo>
                  <a:pt x="3358896" y="0"/>
                </a:lnTo>
                <a:lnTo>
                  <a:pt x="3358896" y="865632"/>
                </a:lnTo>
                <a:lnTo>
                  <a:pt x="0" y="86563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516570" y="4774526"/>
            <a:ext cx="3389376" cy="1408176"/>
          </a:xfrm>
          <a:custGeom>
            <a:avLst/>
            <a:gdLst/>
            <a:ahLst/>
            <a:cxnLst/>
            <a:rect l="l" t="t" r="r" b="b"/>
            <a:pathLst>
              <a:path w="3389376" h="1408176">
                <a:moveTo>
                  <a:pt x="0" y="0"/>
                </a:moveTo>
                <a:lnTo>
                  <a:pt x="3389376" y="0"/>
                </a:lnTo>
                <a:lnTo>
                  <a:pt x="3389376" y="1408176"/>
                </a:lnTo>
                <a:lnTo>
                  <a:pt x="0" y="140817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630948" y="4679776"/>
            <a:ext cx="3215640" cy="701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AU" sz="1200" dirty="0">
                <a:solidFill>
                  <a:srgbClr val="FFFFFF"/>
                </a:solidFill>
                <a:cs typeface="Gotham Book"/>
              </a:rPr>
              <a:t>200</a:t>
            </a:r>
            <a:r>
              <a:rPr lang="ru-RU" sz="1200" dirty="0">
                <a:solidFill>
                  <a:srgbClr val="FFFFFF"/>
                </a:solidFill>
                <a:cs typeface="Gotham Book"/>
              </a:rPr>
              <a:t>+</a:t>
            </a:r>
            <a:r>
              <a:rPr lang="en-AU" sz="1200" dirty="0">
                <a:solidFill>
                  <a:srgbClr val="FFFFFF"/>
                </a:solidFill>
                <a:cs typeface="Gotham Book"/>
              </a:rPr>
              <a:t> </a:t>
            </a:r>
            <a:r>
              <a:rPr lang="ru-RU" sz="1200" dirty="0">
                <a:solidFill>
                  <a:srgbClr val="FFFFFF"/>
                </a:solidFill>
                <a:cs typeface="Gotham Book"/>
              </a:rPr>
              <a:t>ЛЕТ ИСТОРИИ ВИНОДЕЛИЯ</a:t>
            </a:r>
            <a:endParaRPr lang="en-AU" sz="1200" dirty="0">
              <a:cs typeface="Gotham Book"/>
            </a:endParaRPr>
          </a:p>
          <a:p>
            <a:pPr algn="ctr">
              <a:spcBef>
                <a:spcPts val="6"/>
              </a:spcBef>
            </a:pPr>
            <a:endParaRPr sz="600" dirty="0"/>
          </a:p>
          <a:p>
            <a:pPr marR="330200" algn="ctr"/>
            <a:r>
              <a:rPr lang="ru-RU" sz="1400" spc="-10" dirty="0">
                <a:solidFill>
                  <a:srgbClr val="FFFFFF"/>
                </a:solidFill>
                <a:cs typeface="Calluna"/>
              </a:rPr>
              <a:t>Самые ранние виноградные лозы были посажены в 1791 году, а коммерческие виноградники уже были созданы в большинстве штатов к 1850 году</a:t>
            </a:r>
            <a:endParaRPr sz="1400" dirty="0">
              <a:cs typeface="Callu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70780" y="5904922"/>
            <a:ext cx="3518980" cy="3725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93"/>
              </a:spcBef>
            </a:pPr>
            <a:endParaRPr sz="1000" dirty="0"/>
          </a:p>
          <a:p>
            <a:pPr marR="0" algn="ctr">
              <a:lnSpc>
                <a:spcPct val="100000"/>
              </a:lnSpc>
            </a:pPr>
            <a:r>
              <a:rPr lang="ru-RU" sz="1200" dirty="0">
                <a:solidFill>
                  <a:srgbClr val="FFFFFF"/>
                </a:solidFill>
                <a:cs typeface="Gotham Book"/>
              </a:rPr>
              <a:t>2</a:t>
            </a:r>
            <a:r>
              <a:rPr lang="en-AU" sz="1200" dirty="0">
                <a:solidFill>
                  <a:srgbClr val="FFFFFF"/>
                </a:solidFill>
                <a:cs typeface="Gotham Book"/>
              </a:rPr>
              <a:t>,468 </a:t>
            </a:r>
            <a:r>
              <a:rPr lang="ru-RU" sz="1200" dirty="0">
                <a:solidFill>
                  <a:srgbClr val="FFFFFF"/>
                </a:solidFill>
                <a:cs typeface="Gotham Book"/>
              </a:rPr>
              <a:t>винодельческих компаний в </a:t>
            </a:r>
            <a:r>
              <a:rPr lang="ru-RU" sz="1200" spc="-5" dirty="0">
                <a:solidFill>
                  <a:srgbClr val="FFFFFF"/>
                </a:solidFill>
                <a:cs typeface="Calluna"/>
              </a:rPr>
              <a:t>2</a:t>
            </a:r>
            <a:r>
              <a:rPr lang="ru-RU" sz="1200" spc="-25" dirty="0">
                <a:solidFill>
                  <a:srgbClr val="FFFFFF"/>
                </a:solidFill>
                <a:cs typeface="Calluna"/>
              </a:rPr>
              <a:t>0</a:t>
            </a:r>
            <a:r>
              <a:rPr lang="ru-RU" sz="1200" spc="-15" dirty="0">
                <a:solidFill>
                  <a:srgbClr val="FFFFFF"/>
                </a:solidFill>
                <a:cs typeface="Calluna"/>
              </a:rPr>
              <a:t>1</a:t>
            </a:r>
            <a:r>
              <a:rPr lang="ru-RU" sz="1200" dirty="0">
                <a:solidFill>
                  <a:srgbClr val="FFFFFF"/>
                </a:solidFill>
                <a:cs typeface="Calluna"/>
              </a:rPr>
              <a:t>6</a:t>
            </a:r>
            <a:r>
              <a:rPr lang="ru-RU" sz="1200" baseline="30000" dirty="0">
                <a:solidFill>
                  <a:srgbClr val="FFFFFF"/>
                </a:solidFill>
                <a:cs typeface="Calluna"/>
              </a:rPr>
              <a:t>#</a:t>
            </a:r>
            <a:endParaRPr sz="1200" baseline="30000" dirty="0">
              <a:cs typeface="Callu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360582" y="4339719"/>
            <a:ext cx="196850" cy="197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726963"/>
                </a:solidFill>
                <a:latin typeface="Calluna"/>
                <a:cs typeface="Calluna"/>
              </a:rPr>
              <a:t>#6</a:t>
            </a:r>
            <a:endParaRPr sz="1200" dirty="0">
              <a:latin typeface="Calluna"/>
              <a:cs typeface="Callu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724550" y="2618361"/>
            <a:ext cx="349885" cy="188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229" dirty="0">
                <a:solidFill>
                  <a:srgbClr val="726963"/>
                </a:solidFill>
                <a:latin typeface="Gotham Book"/>
                <a:cs typeface="Gotham Book"/>
              </a:rPr>
              <a:t>t</a:t>
            </a:r>
            <a:r>
              <a:rPr sz="1200" spc="245" dirty="0">
                <a:solidFill>
                  <a:srgbClr val="726963"/>
                </a:solidFill>
                <a:latin typeface="Gotham Book"/>
                <a:cs typeface="Gotham Book"/>
              </a:rPr>
              <a:t>o</a:t>
            </a:r>
            <a:r>
              <a:rPr sz="1200" spc="0" dirty="0">
                <a:solidFill>
                  <a:srgbClr val="726963"/>
                </a:solidFill>
                <a:latin typeface="Gotham Book"/>
                <a:cs typeface="Gotham Book"/>
              </a:rPr>
              <a:t>P</a:t>
            </a:r>
            <a:endParaRPr sz="1200" dirty="0">
              <a:latin typeface="Gotham Book"/>
              <a:cs typeface="Gotham Book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724245" y="3048129"/>
            <a:ext cx="173990" cy="197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40" dirty="0">
                <a:solidFill>
                  <a:srgbClr val="726963"/>
                </a:solidFill>
                <a:latin typeface="Calluna"/>
                <a:cs typeface="Calluna"/>
              </a:rPr>
              <a:t>#</a:t>
            </a:r>
            <a:r>
              <a:rPr sz="1200" spc="0" dirty="0">
                <a:solidFill>
                  <a:srgbClr val="726963"/>
                </a:solidFill>
                <a:latin typeface="Calluna"/>
                <a:cs typeface="Calluna"/>
              </a:rPr>
              <a:t>1</a:t>
            </a:r>
            <a:endParaRPr sz="1200" dirty="0">
              <a:latin typeface="Calluna"/>
              <a:cs typeface="Callun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724093" y="3306447"/>
            <a:ext cx="190500" cy="197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726963"/>
                </a:solidFill>
                <a:latin typeface="Calluna"/>
                <a:cs typeface="Calluna"/>
              </a:rPr>
              <a:t>#2</a:t>
            </a:r>
            <a:endParaRPr sz="1200" dirty="0">
              <a:latin typeface="Calluna"/>
              <a:cs typeface="Callun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723940" y="3564765"/>
            <a:ext cx="183515" cy="197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726963"/>
                </a:solidFill>
                <a:latin typeface="Calluna"/>
                <a:cs typeface="Calluna"/>
              </a:rPr>
              <a:t>#3</a:t>
            </a:r>
            <a:endParaRPr sz="1200" dirty="0">
              <a:latin typeface="Calluna"/>
              <a:cs typeface="Callun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723788" y="3823083"/>
            <a:ext cx="194945" cy="197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726963"/>
                </a:solidFill>
                <a:latin typeface="Calluna"/>
                <a:cs typeface="Calluna"/>
              </a:rPr>
              <a:t>#</a:t>
            </a:r>
            <a:r>
              <a:rPr sz="1200" spc="0" dirty="0">
                <a:solidFill>
                  <a:srgbClr val="726963"/>
                </a:solidFill>
                <a:latin typeface="Calluna"/>
                <a:cs typeface="Calluna"/>
              </a:rPr>
              <a:t>4</a:t>
            </a:r>
            <a:endParaRPr sz="1200" dirty="0">
              <a:latin typeface="Calluna"/>
              <a:cs typeface="Callun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723635" y="4081401"/>
            <a:ext cx="183515" cy="197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726963"/>
                </a:solidFill>
                <a:latin typeface="Calluna"/>
                <a:cs typeface="Calluna"/>
              </a:rPr>
              <a:t>#</a:t>
            </a:r>
            <a:r>
              <a:rPr sz="1200" spc="0" dirty="0">
                <a:solidFill>
                  <a:srgbClr val="726963"/>
                </a:solidFill>
                <a:latin typeface="Calluna"/>
                <a:cs typeface="Calluna"/>
              </a:rPr>
              <a:t>5</a:t>
            </a:r>
            <a:endParaRPr sz="1200" dirty="0">
              <a:latin typeface="Calluna"/>
              <a:cs typeface="Callun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301750" y="6451600"/>
            <a:ext cx="8045994" cy="4041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4139" marR="12700" indent="-92075">
              <a:lnSpc>
                <a:spcPct val="100000"/>
              </a:lnSpc>
            </a:pPr>
            <a:r>
              <a:rPr lang="ru-RU" sz="800" dirty="0">
                <a:solidFill>
                  <a:schemeClr val="bg1"/>
                </a:solidFill>
                <a:cs typeface="Calluna"/>
              </a:rPr>
              <a:t>Ресурсы</a:t>
            </a:r>
            <a:r>
              <a:rPr sz="800" spc="0" dirty="0">
                <a:solidFill>
                  <a:schemeClr val="bg1"/>
                </a:solidFill>
                <a:cs typeface="Calluna"/>
              </a:rPr>
              <a:t>:</a:t>
            </a:r>
            <a:r>
              <a:rPr sz="800" spc="-25" dirty="0">
                <a:solidFill>
                  <a:schemeClr val="bg1"/>
                </a:solidFill>
                <a:cs typeface="Calluna"/>
              </a:rPr>
              <a:t> </a:t>
            </a:r>
            <a:r>
              <a:rPr sz="800" spc="-5" dirty="0">
                <a:solidFill>
                  <a:schemeClr val="bg1"/>
                </a:solidFill>
                <a:cs typeface="Calluna"/>
              </a:rPr>
              <a:t>*</a:t>
            </a:r>
            <a:r>
              <a:rPr sz="800" spc="-25" dirty="0">
                <a:solidFill>
                  <a:schemeClr val="bg1"/>
                </a:solidFill>
                <a:cs typeface="Calluna"/>
              </a:rPr>
              <a:t> </a:t>
            </a:r>
            <a:r>
              <a:rPr lang="en-AU" sz="800" b="1" dirty="0">
                <a:solidFill>
                  <a:schemeClr val="bg1"/>
                </a:solidFill>
              </a:rPr>
              <a:t>International Organization of Vine and Wine (</a:t>
            </a:r>
            <a:r>
              <a:rPr lang="en-AU" sz="800" b="1" dirty="0">
                <a:solidFill>
                  <a:schemeClr val="bg1"/>
                </a:solidFill>
                <a:hlinkClick r:id="rId6"/>
              </a:rPr>
              <a:t>OIV)</a:t>
            </a:r>
            <a:r>
              <a:rPr lang="en-AU" sz="800" b="1" dirty="0">
                <a:solidFill>
                  <a:schemeClr val="bg1"/>
                </a:solidFill>
              </a:rPr>
              <a:t> Est. production 2016)</a:t>
            </a:r>
            <a:r>
              <a:rPr lang="en-AU" sz="800" dirty="0">
                <a:solidFill>
                  <a:schemeClr val="bg1"/>
                </a:solidFill>
              </a:rPr>
              <a:t>;</a:t>
            </a:r>
            <a:r>
              <a:rPr lang="en-AU" sz="800" spc="0" dirty="0">
                <a:solidFill>
                  <a:schemeClr val="bg1"/>
                </a:solidFill>
                <a:cs typeface="Calluna"/>
              </a:rPr>
              <a:t> </a:t>
            </a:r>
            <a:r>
              <a:rPr lang="en-AU" sz="800" spc="-5" dirty="0">
                <a:solidFill>
                  <a:schemeClr val="bg1"/>
                </a:solidFill>
                <a:cs typeface="Calluna"/>
              </a:rPr>
              <a:t>~</a:t>
            </a:r>
            <a:r>
              <a:rPr lang="en-AU" sz="800" spc="-25" dirty="0">
                <a:solidFill>
                  <a:schemeClr val="bg1"/>
                </a:solidFill>
                <a:cs typeface="Calluna"/>
              </a:rPr>
              <a:t> </a:t>
            </a:r>
            <a:r>
              <a:rPr lang="en-AU" sz="800" b="1" dirty="0">
                <a:solidFill>
                  <a:schemeClr val="bg1"/>
                </a:solidFill>
              </a:rPr>
              <a:t>International Organization of Vine and Wine (</a:t>
            </a:r>
            <a:r>
              <a:rPr lang="en-AU" sz="800" b="1" dirty="0">
                <a:solidFill>
                  <a:schemeClr val="bg1"/>
                </a:solidFill>
                <a:hlinkClick r:id="rId7"/>
              </a:rPr>
              <a:t>OIV) </a:t>
            </a:r>
            <a:r>
              <a:rPr lang="en-AU" sz="800" spc="-35" dirty="0">
                <a:solidFill>
                  <a:schemeClr val="bg1"/>
                </a:solidFill>
                <a:cs typeface="Calluna"/>
              </a:rPr>
              <a:t>Exports 2015) ; </a:t>
            </a:r>
            <a:r>
              <a:rPr lang="en-AU" sz="800" spc="0" dirty="0">
                <a:solidFill>
                  <a:schemeClr val="bg1"/>
                </a:solidFill>
                <a:cs typeface="Calluna"/>
              </a:rPr>
              <a:t># </a:t>
            </a:r>
            <a:r>
              <a:rPr lang="en-AU" sz="800" spc="0" dirty="0" err="1">
                <a:solidFill>
                  <a:schemeClr val="bg1"/>
                </a:solidFill>
                <a:cs typeface="Calluna"/>
                <a:hlinkClick r:id="rId8"/>
              </a:rPr>
              <a:t>Winetitles</a:t>
            </a:r>
            <a:r>
              <a:rPr lang="en-AU" sz="800" spc="0" dirty="0">
                <a:solidFill>
                  <a:schemeClr val="bg1"/>
                </a:solidFill>
                <a:cs typeface="Calluna"/>
                <a:hlinkClick r:id="rId8"/>
              </a:rPr>
              <a:t> </a:t>
            </a:r>
            <a:r>
              <a:rPr lang="en-AU" sz="800" dirty="0">
                <a:solidFill>
                  <a:schemeClr val="bg1"/>
                </a:solidFill>
              </a:rPr>
              <a:t> (The Australian and New Zealand Wine Industry Directory, 2016</a:t>
            </a:r>
            <a:r>
              <a:rPr lang="en-AU" sz="800" spc="0" dirty="0">
                <a:solidFill>
                  <a:schemeClr val="bg1"/>
                </a:solidFill>
                <a:cs typeface="Calluna"/>
              </a:rPr>
              <a:t> ) ;  </a:t>
            </a:r>
            <a:r>
              <a:rPr lang="en-AU" sz="800" spc="15" dirty="0">
                <a:solidFill>
                  <a:schemeClr val="bg1"/>
                </a:solidFill>
                <a:cs typeface="Calluna"/>
              </a:rPr>
              <a:t>^</a:t>
            </a:r>
            <a:r>
              <a:rPr lang="en-AU" sz="800" spc="15" dirty="0">
                <a:solidFill>
                  <a:schemeClr val="bg1"/>
                </a:solidFill>
                <a:cs typeface="Calluna"/>
                <a:hlinkClick r:id="rId9"/>
              </a:rPr>
              <a:t>Wine Australia </a:t>
            </a:r>
            <a:r>
              <a:rPr lang="en-AU" sz="800" spc="15" dirty="0">
                <a:solidFill>
                  <a:schemeClr val="bg1"/>
                </a:solidFill>
                <a:cs typeface="Calluna"/>
              </a:rPr>
              <a:t>(</a:t>
            </a:r>
            <a:r>
              <a:rPr lang="en-AU" sz="800" dirty="0">
                <a:solidFill>
                  <a:schemeClr val="bg1"/>
                </a:solidFill>
              </a:rPr>
              <a:t>Wine Export Approvals Data Base - Standard, Financial year 2014/15 </a:t>
            </a:r>
            <a:r>
              <a:rPr lang="en-AU" sz="800" dirty="0" err="1">
                <a:solidFill>
                  <a:schemeClr val="bg1"/>
                </a:solidFill>
              </a:rPr>
              <a:t>vs</a:t>
            </a:r>
            <a:r>
              <a:rPr lang="en-AU" sz="800" dirty="0">
                <a:solidFill>
                  <a:schemeClr val="bg1"/>
                </a:solidFill>
              </a:rPr>
              <a:t> 2015/16)</a:t>
            </a:r>
            <a:endParaRPr sz="800" dirty="0">
              <a:solidFill>
                <a:schemeClr val="bg1"/>
              </a:solidFill>
              <a:cs typeface="Calluna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6241478" y="4774526"/>
            <a:ext cx="2529840" cy="999744"/>
          </a:xfrm>
          <a:custGeom>
            <a:avLst/>
            <a:gdLst/>
            <a:ahLst/>
            <a:cxnLst/>
            <a:rect l="l" t="t" r="r" b="b"/>
            <a:pathLst>
              <a:path w="2529840" h="999744">
                <a:moveTo>
                  <a:pt x="0" y="0"/>
                </a:moveTo>
                <a:lnTo>
                  <a:pt x="2529840" y="0"/>
                </a:lnTo>
                <a:lnTo>
                  <a:pt x="2529840" y="999744"/>
                </a:lnTo>
                <a:lnTo>
                  <a:pt x="0" y="99974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0" tIns="0" rIns="0" bIns="0" rtlCol="0">
            <a:noAutofit/>
          </a:bodyPr>
          <a:lstStyle/>
          <a:p>
            <a:endParaRPr b="1" dirty="0"/>
          </a:p>
        </p:txBody>
      </p:sp>
      <p:sp>
        <p:nvSpPr>
          <p:cNvPr id="85" name="object 85"/>
          <p:cNvSpPr txBox="1"/>
          <p:nvPr/>
        </p:nvSpPr>
        <p:spPr>
          <a:xfrm>
            <a:off x="6331451" y="4997797"/>
            <a:ext cx="2590299" cy="9616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43815" algn="ctr">
              <a:lnSpc>
                <a:spcPct val="100000"/>
              </a:lnSpc>
            </a:pPr>
            <a:r>
              <a:rPr lang="ru-RU" sz="1300" dirty="0">
                <a:solidFill>
                  <a:schemeClr val="bg1"/>
                </a:solidFill>
                <a:cs typeface="Gotham Book"/>
              </a:rPr>
              <a:t>НАИБОЛЕЕ ЗНАЧИТЕЛЬНЫЙ РОСТ ЭКСПОРТА В ДЕНЕЖНОМ ВЫРАЖЕНИИ</a:t>
            </a:r>
            <a:r>
              <a:rPr lang="en-AU" sz="1300" dirty="0">
                <a:solidFill>
                  <a:schemeClr val="bg1"/>
                </a:solidFill>
                <a:cs typeface="Gotham Book"/>
              </a:rPr>
              <a:t>:</a:t>
            </a:r>
          </a:p>
          <a:p>
            <a:pPr algn="ctr">
              <a:lnSpc>
                <a:spcPts val="850"/>
              </a:lnSpc>
              <a:spcBef>
                <a:spcPts val="0"/>
              </a:spcBef>
            </a:pPr>
            <a:endParaRPr lang="en-AU" sz="130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300" dirty="0">
                <a:solidFill>
                  <a:schemeClr val="bg1"/>
                </a:solidFill>
                <a:cs typeface="Gotham Book"/>
              </a:rPr>
              <a:t>КИТАЙ</a:t>
            </a:r>
            <a:r>
              <a:rPr lang="en-AU" sz="1300" dirty="0">
                <a:solidFill>
                  <a:schemeClr val="bg1"/>
                </a:solidFill>
                <a:cs typeface="Gotham Book"/>
              </a:rPr>
              <a:t>, </a:t>
            </a:r>
            <a:r>
              <a:rPr lang="ru-RU" sz="1300" dirty="0">
                <a:solidFill>
                  <a:schemeClr val="bg1"/>
                </a:solidFill>
                <a:cs typeface="Gotham Book"/>
              </a:rPr>
              <a:t>США</a:t>
            </a:r>
            <a:r>
              <a:rPr lang="en-AU" sz="1300" dirty="0">
                <a:solidFill>
                  <a:schemeClr val="bg1"/>
                </a:solidFill>
                <a:cs typeface="Gotham Book"/>
              </a:rPr>
              <a:t>, </a:t>
            </a:r>
            <a:r>
              <a:rPr lang="ru-RU" sz="1300" dirty="0">
                <a:solidFill>
                  <a:schemeClr val="bg1"/>
                </a:solidFill>
                <a:cs typeface="Gotham Book"/>
              </a:rPr>
              <a:t>ГОНКОНГ</a:t>
            </a:r>
            <a:r>
              <a:rPr lang="en-AU" sz="1300" dirty="0">
                <a:solidFill>
                  <a:schemeClr val="bg1"/>
                </a:solidFill>
                <a:cs typeface="Gotham Book"/>
              </a:rPr>
              <a:t>, </a:t>
            </a:r>
            <a:r>
              <a:rPr lang="ru-RU" sz="1300" dirty="0">
                <a:solidFill>
                  <a:schemeClr val="bg1"/>
                </a:solidFill>
                <a:cs typeface="Gotham Book"/>
              </a:rPr>
              <a:t>КАНАДА</a:t>
            </a:r>
            <a:r>
              <a:rPr lang="en-AU" sz="1300" dirty="0">
                <a:solidFill>
                  <a:schemeClr val="bg1"/>
                </a:solidFill>
                <a:cs typeface="Gotham Book"/>
              </a:rPr>
              <a:t> </a:t>
            </a:r>
            <a:r>
              <a:rPr lang="ru-RU" sz="1300" dirty="0">
                <a:solidFill>
                  <a:schemeClr val="bg1"/>
                </a:solidFill>
                <a:cs typeface="Gotham Book"/>
              </a:rPr>
              <a:t>и</a:t>
            </a:r>
            <a:r>
              <a:rPr lang="en-AU" sz="1300" dirty="0">
                <a:solidFill>
                  <a:schemeClr val="bg1"/>
                </a:solidFill>
                <a:cs typeface="Gotham Book"/>
              </a:rPr>
              <a:t> </a:t>
            </a:r>
            <a:r>
              <a:rPr lang="ru-RU" sz="1300" dirty="0">
                <a:solidFill>
                  <a:schemeClr val="bg1"/>
                </a:solidFill>
                <a:cs typeface="Gotham Book"/>
              </a:rPr>
              <a:t>МАЛАЗИЯ</a:t>
            </a:r>
            <a:endParaRPr lang="en-AU" sz="1300" dirty="0">
              <a:solidFill>
                <a:schemeClr val="bg1"/>
              </a:solidFill>
              <a:cs typeface="Gotham Book"/>
            </a:endParaRPr>
          </a:p>
        </p:txBody>
      </p:sp>
      <p:sp>
        <p:nvSpPr>
          <p:cNvPr id="88" name="object 88"/>
          <p:cNvSpPr txBox="1">
            <a:spLocks noGrp="1"/>
          </p:cNvSpPr>
          <p:nvPr>
            <p:ph type="sldNum" sz="quarter" idx="7"/>
          </p:nvPr>
        </p:nvSpPr>
        <p:spPr>
          <a:xfrm>
            <a:off x="9483764" y="7346468"/>
            <a:ext cx="809586" cy="1595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b="1" spc="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00" b="1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000" b="1" spc="125" dirty="0" smtClean="0">
                <a:solidFill>
                  <a:srgbClr val="FFFFFF"/>
                </a:solidFill>
                <a:latin typeface="Arial"/>
                <a:cs typeface="Arial"/>
              </a:rPr>
              <a:t>7</a:t>
            </a:fld>
            <a:endParaRPr sz="1000" dirty="0">
              <a:latin typeface="Arial"/>
              <a:cs typeface="Arial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149350" y="1270000"/>
            <a:ext cx="8516705" cy="12950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27000">
              <a:schemeClr val="tx1">
                <a:alpha val="51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object 14"/>
          <p:cNvSpPr txBox="1"/>
          <p:nvPr/>
        </p:nvSpPr>
        <p:spPr>
          <a:xfrm>
            <a:off x="1680035" y="1634510"/>
            <a:ext cx="3193415" cy="73469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lang="ru-RU" sz="1600" dirty="0">
                <a:solidFill>
                  <a:srgbClr val="FFFFFF"/>
                </a:solidFill>
                <a:cs typeface="Gotham Book"/>
              </a:rPr>
              <a:t>АВСТРАЛИЯ – КРУПНЕЙШИЙ ПРОИЗВОДИТЕЛЬ ВИНА, </a:t>
            </a:r>
          </a:p>
          <a:p>
            <a:pPr marL="12700" marR="12700" algn="ctr">
              <a:lnSpc>
                <a:spcPct val="100000"/>
              </a:lnSpc>
            </a:pPr>
            <a:r>
              <a:rPr lang="ru-RU" sz="1600" dirty="0">
                <a:solidFill>
                  <a:srgbClr val="FFFFFF"/>
                </a:solidFill>
                <a:cs typeface="Gotham Book"/>
              </a:rPr>
              <a:t>ВХОДИТ В ТОП 6 В МИРЕ:</a:t>
            </a:r>
            <a:endParaRPr lang="en-AU" sz="1600" dirty="0">
              <a:cs typeface="Gotham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73750" y="1617345"/>
            <a:ext cx="3186456" cy="4908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2700" algn="ctr">
              <a:lnSpc>
                <a:spcPct val="100000"/>
              </a:lnSpc>
            </a:pPr>
            <a:r>
              <a:rPr lang="ru-RU" sz="1600" dirty="0">
                <a:solidFill>
                  <a:schemeClr val="bg1"/>
                </a:solidFill>
                <a:cs typeface="Gotham Book"/>
              </a:rPr>
              <a:t>ГЛАВНЫЕ АВСТРАЛИЙСКИЕ РЫНКИ ЭКСПОРТА</a:t>
            </a:r>
            <a:r>
              <a:rPr lang="en-AU" sz="1600" dirty="0">
                <a:solidFill>
                  <a:schemeClr val="bg1"/>
                </a:solidFill>
                <a:cs typeface="Gotham Book"/>
              </a:rPr>
              <a:t> </a:t>
            </a:r>
            <a:r>
              <a:rPr lang="ru-RU" sz="1600" dirty="0">
                <a:solidFill>
                  <a:schemeClr val="bg1"/>
                </a:solidFill>
                <a:cs typeface="Gotham Book"/>
              </a:rPr>
              <a:t>ВИНА В</a:t>
            </a:r>
            <a:r>
              <a:rPr lang="en-AU" sz="1600" dirty="0">
                <a:solidFill>
                  <a:schemeClr val="bg1"/>
                </a:solidFill>
                <a:cs typeface="Gotham Book"/>
              </a:rPr>
              <a:t> 2016^:</a:t>
            </a:r>
          </a:p>
        </p:txBody>
      </p:sp>
      <p:graphicFrame>
        <p:nvGraphicFramePr>
          <p:cNvPr id="90" name="Table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978369"/>
              </p:ext>
            </p:extLst>
          </p:nvPr>
        </p:nvGraphicFramePr>
        <p:xfrm>
          <a:off x="1360582" y="2519680"/>
          <a:ext cx="3598768" cy="201752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007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318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Gotham Book" pitchFamily="2" charset="0"/>
                        </a:rPr>
                        <a:t>МЛРД ЛИТРОВ</a:t>
                      </a:r>
                      <a:endParaRPr lang="en-AU" sz="1050" b="0" dirty="0">
                        <a:solidFill>
                          <a:schemeClr val="tx1"/>
                        </a:solidFill>
                        <a:latin typeface="Gotham Book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Gotham Book" pitchFamily="2" charset="0"/>
                        </a:rPr>
                        <a:t>ПРОИЗВОДИТЕЛИ ВИНА*</a:t>
                      </a:r>
                      <a:endParaRPr lang="en-AU" sz="1050" b="0" dirty="0">
                        <a:solidFill>
                          <a:schemeClr val="tx1"/>
                        </a:solidFill>
                        <a:latin typeface="Gotham Book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Gotham Book" pitchFamily="2" charset="0"/>
                        </a:rPr>
                        <a:t>ЭКСПОРТЕРЫ </a:t>
                      </a:r>
                    </a:p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Gotham Book" pitchFamily="2" charset="0"/>
                        </a:rPr>
                        <a:t>ВИНА~</a:t>
                      </a:r>
                      <a:endParaRPr lang="en-AU" sz="1050" b="0" dirty="0">
                        <a:solidFill>
                          <a:schemeClr val="tx1"/>
                        </a:solidFill>
                        <a:latin typeface="Gotham Book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201">
                <a:tc>
                  <a:txBody>
                    <a:bodyPr/>
                    <a:lstStyle/>
                    <a:p>
                      <a:pPr algn="ctr"/>
                      <a:r>
                        <a:rPr lang="en-A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luna" pitchFamily="50" charset="0"/>
                        </a:rPr>
                        <a:t>#1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luna" pitchFamily="50" charset="0"/>
                        </a:rPr>
                        <a:t>Италия</a:t>
                      </a:r>
                      <a:r>
                        <a:rPr lang="en-A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luna" pitchFamily="50" charset="0"/>
                        </a:rPr>
                        <a:t> (4.9)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luna" pitchFamily="50" charset="0"/>
                        </a:rPr>
                        <a:t>Испания</a:t>
                      </a:r>
                      <a:r>
                        <a:rPr lang="en-A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luna" pitchFamily="50" charset="0"/>
                        </a:rPr>
                        <a:t> (2.4)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201">
                <a:tc>
                  <a:txBody>
                    <a:bodyPr/>
                    <a:lstStyle/>
                    <a:p>
                      <a:pPr algn="ctr"/>
                      <a:r>
                        <a:rPr lang="en-A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luna" pitchFamily="50" charset="0"/>
                        </a:rPr>
                        <a:t>#2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luna" pitchFamily="50" charset="0"/>
                        </a:rPr>
                        <a:t>Франция</a:t>
                      </a:r>
                      <a:r>
                        <a:rPr lang="en-A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luna" pitchFamily="50" charset="0"/>
                        </a:rPr>
                        <a:t> (4.2)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luna" pitchFamily="50" charset="0"/>
                        </a:rPr>
                        <a:t>Италия</a:t>
                      </a:r>
                      <a:r>
                        <a:rPr lang="en-A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luna" pitchFamily="50" charset="0"/>
                        </a:rPr>
                        <a:t> (2.0)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201">
                <a:tc>
                  <a:txBody>
                    <a:bodyPr/>
                    <a:lstStyle/>
                    <a:p>
                      <a:pPr algn="ctr"/>
                      <a:r>
                        <a:rPr lang="en-A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luna" pitchFamily="50" charset="0"/>
                        </a:rPr>
                        <a:t>#3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luna" pitchFamily="50" charset="0"/>
                        </a:rPr>
                        <a:t>Испания</a:t>
                      </a:r>
                      <a:r>
                        <a:rPr lang="en-A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luna" pitchFamily="50" charset="0"/>
                        </a:rPr>
                        <a:t> (3.8)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luna" pitchFamily="50" charset="0"/>
                        </a:rPr>
                        <a:t>Франция</a:t>
                      </a:r>
                      <a:r>
                        <a:rPr lang="en-A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luna" pitchFamily="50" charset="0"/>
                        </a:rPr>
                        <a:t> (1.4)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201">
                <a:tc>
                  <a:txBody>
                    <a:bodyPr/>
                    <a:lstStyle/>
                    <a:p>
                      <a:pPr algn="ctr"/>
                      <a:r>
                        <a:rPr lang="en-A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luna" pitchFamily="50" charset="0"/>
                        </a:rPr>
                        <a:t>#4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luna" pitchFamily="50" charset="0"/>
                        </a:rPr>
                        <a:t>США</a:t>
                      </a:r>
                      <a:r>
                        <a:rPr lang="en-A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luna" pitchFamily="50" charset="0"/>
                        </a:rPr>
                        <a:t> (2.3)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luna" pitchFamily="50" charset="0"/>
                        </a:rPr>
                        <a:t>Чили</a:t>
                      </a:r>
                      <a:r>
                        <a:rPr lang="en-AU" sz="11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luna" pitchFamily="50" charset="0"/>
                        </a:rPr>
                        <a:t> (0.88)</a:t>
                      </a:r>
                      <a:endParaRPr lang="en-AU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luna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201">
                <a:tc>
                  <a:txBody>
                    <a:bodyPr/>
                    <a:lstStyle/>
                    <a:p>
                      <a:pPr algn="ctr"/>
                      <a:r>
                        <a:rPr lang="en-A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luna" pitchFamily="50" charset="0"/>
                        </a:rPr>
                        <a:t>#5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luna" pitchFamily="50" charset="0"/>
                        </a:rPr>
                        <a:t>Австралия</a:t>
                      </a:r>
                      <a:r>
                        <a:rPr lang="en-AU" sz="11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luna" pitchFamily="50" charset="0"/>
                        </a:rPr>
                        <a:t> (1.3)</a:t>
                      </a:r>
                      <a:endParaRPr lang="en-AU" sz="11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luna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luna" pitchFamily="50" charset="0"/>
                        </a:rPr>
                        <a:t>Австралия</a:t>
                      </a:r>
                      <a:r>
                        <a:rPr lang="en-AU" sz="11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luna" pitchFamily="50" charset="0"/>
                        </a:rPr>
                        <a:t> (0.74)</a:t>
                      </a:r>
                      <a:endParaRPr lang="en-AU" sz="11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luna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201">
                <a:tc>
                  <a:txBody>
                    <a:bodyPr/>
                    <a:lstStyle/>
                    <a:p>
                      <a:pPr algn="ctr"/>
                      <a:r>
                        <a:rPr lang="en-A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luna" pitchFamily="50" charset="0"/>
                        </a:rPr>
                        <a:t>#6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luna" pitchFamily="50" charset="0"/>
                        </a:rPr>
                        <a:t>Китай</a:t>
                      </a:r>
                      <a:r>
                        <a:rPr lang="en-A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luna" pitchFamily="50" charset="0"/>
                        </a:rPr>
                        <a:t> (1.2)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luna" pitchFamily="50" charset="0"/>
                        </a:rPr>
                        <a:t>ЮАР </a:t>
                      </a:r>
                      <a:r>
                        <a:rPr lang="en-A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luna" pitchFamily="50" charset="0"/>
                        </a:rPr>
                        <a:t>(0.42)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2" name="Tab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780805"/>
              </p:ext>
            </p:extLst>
          </p:nvPr>
        </p:nvGraphicFramePr>
        <p:xfrm>
          <a:off x="5797550" y="2603486"/>
          <a:ext cx="3608824" cy="227340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07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otham Book" pitchFamily="2" charset="0"/>
                        </a:rPr>
                        <a:t>ТОП РЫНКИ</a:t>
                      </a:r>
                      <a:endParaRPr lang="en-AU" sz="11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Gotham Book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otham Book" pitchFamily="2" charset="0"/>
                        </a:rPr>
                        <a:t>В ОБЪЕМАХ</a:t>
                      </a:r>
                      <a:endParaRPr lang="en-AU" sz="11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Gotham Book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otham Book" pitchFamily="2" charset="0"/>
                        </a:rPr>
                        <a:t>В ДЕНЕЖНОМ ВЫРАЖЕНИИ</a:t>
                      </a:r>
                      <a:endParaRPr lang="en-AU" sz="11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Gotham Book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647">
                <a:tc>
                  <a:txBody>
                    <a:bodyPr/>
                    <a:lstStyle/>
                    <a:p>
                      <a:pPr algn="ctr"/>
                      <a:r>
                        <a:rPr lang="en-AU" sz="11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luna" pitchFamily="50" charset="0"/>
                        </a:rPr>
                        <a:t>#1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luna" pitchFamily="50" charset="0"/>
                        </a:rPr>
                        <a:t>Великобритания</a:t>
                      </a:r>
                      <a:r>
                        <a:rPr lang="en-AU" sz="11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luna" pitchFamily="50" charset="0"/>
                        </a:rPr>
                        <a:t> (33%)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luna" pitchFamily="50" charset="0"/>
                        </a:rPr>
                        <a:t>США</a:t>
                      </a:r>
                      <a:r>
                        <a:rPr lang="en-AU" sz="11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luna" pitchFamily="50" charset="0"/>
                        </a:rPr>
                        <a:t> (21%)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47">
                <a:tc>
                  <a:txBody>
                    <a:bodyPr/>
                    <a:lstStyle/>
                    <a:p>
                      <a:pPr algn="ctr"/>
                      <a:r>
                        <a:rPr lang="en-AU" sz="11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luna" pitchFamily="50" charset="0"/>
                        </a:rPr>
                        <a:t>#2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luna" pitchFamily="50" charset="0"/>
                        </a:rPr>
                        <a:t>США</a:t>
                      </a:r>
                      <a:r>
                        <a:rPr lang="en-AU" sz="11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luna" pitchFamily="50" charset="0"/>
                        </a:rPr>
                        <a:t> (22%)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luna" pitchFamily="50" charset="0"/>
                        </a:rPr>
                        <a:t>Великобритания</a:t>
                      </a:r>
                      <a:r>
                        <a:rPr lang="en-AU" sz="1100" b="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luna" pitchFamily="50" charset="0"/>
                        </a:rPr>
                        <a:t> (18%)</a:t>
                      </a:r>
                      <a:endParaRPr lang="en-AU" sz="11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luna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647">
                <a:tc>
                  <a:txBody>
                    <a:bodyPr/>
                    <a:lstStyle/>
                    <a:p>
                      <a:pPr algn="ctr"/>
                      <a:r>
                        <a:rPr lang="en-AU" sz="11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luna" pitchFamily="50" charset="0"/>
                        </a:rPr>
                        <a:t>#3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luna" pitchFamily="50" charset="0"/>
                        </a:rPr>
                        <a:t>Китай</a:t>
                      </a:r>
                      <a:r>
                        <a:rPr lang="en-AU" sz="1100" b="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luna" pitchFamily="50" charset="0"/>
                        </a:rPr>
                        <a:t> (10%)</a:t>
                      </a:r>
                      <a:endParaRPr lang="en-AU" sz="11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luna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luna" pitchFamily="50" charset="0"/>
                        </a:rPr>
                        <a:t>Китай</a:t>
                      </a:r>
                      <a:r>
                        <a:rPr lang="en-AU" sz="1100" b="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luna" pitchFamily="50" charset="0"/>
                        </a:rPr>
                        <a:t> (20%)</a:t>
                      </a:r>
                      <a:endParaRPr lang="en-AU" sz="11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luna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647">
                <a:tc>
                  <a:txBody>
                    <a:bodyPr/>
                    <a:lstStyle/>
                    <a:p>
                      <a:pPr algn="ctr"/>
                      <a:r>
                        <a:rPr lang="en-AU" sz="11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luna" pitchFamily="50" charset="0"/>
                        </a:rPr>
                        <a:t>#4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luna" pitchFamily="50" charset="0"/>
                        </a:rPr>
                        <a:t>Канада</a:t>
                      </a:r>
                      <a:r>
                        <a:rPr lang="en-AU" sz="1100" b="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luna" pitchFamily="50" charset="0"/>
                        </a:rPr>
                        <a:t> (9%)</a:t>
                      </a:r>
                      <a:endParaRPr lang="en-AU" sz="11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luna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luna" pitchFamily="50" charset="0"/>
                        </a:rPr>
                        <a:t>Канада</a:t>
                      </a:r>
                      <a:r>
                        <a:rPr lang="en-AU" sz="1100" b="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luna" pitchFamily="50" charset="0"/>
                        </a:rPr>
                        <a:t> (9%)</a:t>
                      </a:r>
                      <a:endParaRPr lang="en-AU" sz="11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luna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594">
                <a:tc>
                  <a:txBody>
                    <a:bodyPr/>
                    <a:lstStyle/>
                    <a:p>
                      <a:pPr algn="ctr"/>
                      <a:r>
                        <a:rPr lang="en-AU" sz="11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luna" pitchFamily="50" charset="0"/>
                        </a:rPr>
                        <a:t>#5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luna" pitchFamily="50" charset="0"/>
                        </a:rPr>
                        <a:t>Германия</a:t>
                      </a:r>
                      <a:r>
                        <a:rPr lang="en-AU" sz="1100" b="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luna" pitchFamily="50" charset="0"/>
                        </a:rPr>
                        <a:t> (5%)</a:t>
                      </a:r>
                      <a:endParaRPr lang="en-AU" sz="11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luna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luna" pitchFamily="50" charset="0"/>
                        </a:rPr>
                        <a:t>Гонконг </a:t>
                      </a:r>
                      <a:r>
                        <a:rPr lang="en-AU" sz="1100" b="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luna" pitchFamily="50" charset="0"/>
                        </a:rPr>
                        <a:t>(6%)</a:t>
                      </a:r>
                      <a:endParaRPr lang="en-AU" sz="11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luna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3" name="bk object 17"/>
          <p:cNvSpPr/>
          <p:nvPr/>
        </p:nvSpPr>
        <p:spPr>
          <a:xfrm>
            <a:off x="7841995" y="368750"/>
            <a:ext cx="2577212" cy="3365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31" name="Picture 3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339" y="7337644"/>
            <a:ext cx="214811" cy="180756"/>
          </a:xfrm>
          <a:prstGeom prst="rect">
            <a:avLst/>
          </a:prstGeom>
        </p:spPr>
      </p:pic>
      <p:pic>
        <p:nvPicPr>
          <p:cNvPr id="32" name="Picture 3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50" y="7338400"/>
            <a:ext cx="225000" cy="180000"/>
          </a:xfrm>
          <a:prstGeom prst="rect">
            <a:avLst/>
          </a:prstGeom>
        </p:spPr>
      </p:pic>
      <p:pic>
        <p:nvPicPr>
          <p:cNvPr id="33" name="Picture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69" y="7320406"/>
            <a:ext cx="183375" cy="183375"/>
          </a:xfrm>
          <a:prstGeom prst="rect">
            <a:avLst/>
          </a:prstGeom>
        </p:spPr>
      </p:pic>
      <p:pic>
        <p:nvPicPr>
          <p:cNvPr id="34" name="Picture 5" descr="C:\Users\yongr\AppData\Local\Microsoft\Windows\Temporary Internet Files\Content.IE5\SBGFFZJB\envelope-silhouette-2[1]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556" y="7337644"/>
            <a:ext cx="216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1557" y="1536339"/>
            <a:ext cx="2790393" cy="16019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185859" y="3255322"/>
            <a:ext cx="4261802" cy="1478026"/>
          </a:xfrm>
          <a:custGeom>
            <a:avLst/>
            <a:gdLst/>
            <a:ahLst/>
            <a:cxnLst/>
            <a:rect l="l" t="t" r="r" b="b"/>
            <a:pathLst>
              <a:path w="4261802" h="1478026">
                <a:moveTo>
                  <a:pt x="0" y="1478026"/>
                </a:moveTo>
                <a:lnTo>
                  <a:pt x="4261802" y="1478026"/>
                </a:lnTo>
                <a:lnTo>
                  <a:pt x="4261802" y="0"/>
                </a:lnTo>
                <a:lnTo>
                  <a:pt x="0" y="0"/>
                </a:lnTo>
                <a:lnTo>
                  <a:pt x="0" y="1478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864350" y="1542676"/>
            <a:ext cx="2790405" cy="1589303"/>
          </a:xfrm>
          <a:custGeom>
            <a:avLst/>
            <a:gdLst/>
            <a:ahLst/>
            <a:cxnLst/>
            <a:rect l="l" t="t" r="r" b="b"/>
            <a:pathLst>
              <a:path w="2790405" h="1589303">
                <a:moveTo>
                  <a:pt x="0" y="1589303"/>
                </a:moveTo>
                <a:lnTo>
                  <a:pt x="2790405" y="1589303"/>
                </a:lnTo>
                <a:lnTo>
                  <a:pt x="2790405" y="0"/>
                </a:lnTo>
                <a:lnTo>
                  <a:pt x="0" y="0"/>
                </a:lnTo>
                <a:lnTo>
                  <a:pt x="0" y="1589303"/>
                </a:lnTo>
                <a:close/>
              </a:path>
            </a:pathLst>
          </a:custGeom>
          <a:solidFill>
            <a:srgbClr val="726963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864350" y="4848321"/>
            <a:ext cx="2790405" cy="1589303"/>
          </a:xfrm>
          <a:custGeom>
            <a:avLst/>
            <a:gdLst/>
            <a:ahLst/>
            <a:cxnLst/>
            <a:rect l="l" t="t" r="r" b="b"/>
            <a:pathLst>
              <a:path w="2790405" h="1589303">
                <a:moveTo>
                  <a:pt x="0" y="1589303"/>
                </a:moveTo>
                <a:lnTo>
                  <a:pt x="2790405" y="1589303"/>
                </a:lnTo>
                <a:lnTo>
                  <a:pt x="2790405" y="0"/>
                </a:lnTo>
                <a:lnTo>
                  <a:pt x="0" y="0"/>
                </a:lnTo>
                <a:lnTo>
                  <a:pt x="0" y="1589303"/>
                </a:lnTo>
                <a:close/>
              </a:path>
            </a:pathLst>
          </a:custGeom>
          <a:solidFill>
            <a:srgbClr val="726963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921557" y="4848321"/>
            <a:ext cx="2790405" cy="1589303"/>
          </a:xfrm>
          <a:custGeom>
            <a:avLst/>
            <a:gdLst/>
            <a:ahLst/>
            <a:cxnLst/>
            <a:rect l="l" t="t" r="r" b="b"/>
            <a:pathLst>
              <a:path w="2790405" h="1589303">
                <a:moveTo>
                  <a:pt x="0" y="1589303"/>
                </a:moveTo>
                <a:lnTo>
                  <a:pt x="2790405" y="1589303"/>
                </a:lnTo>
                <a:lnTo>
                  <a:pt x="2790405" y="0"/>
                </a:lnTo>
                <a:lnTo>
                  <a:pt x="0" y="0"/>
                </a:lnTo>
                <a:lnTo>
                  <a:pt x="0" y="1589303"/>
                </a:lnTo>
                <a:close/>
              </a:path>
            </a:pathLst>
          </a:custGeom>
          <a:solidFill>
            <a:srgbClr val="726963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921557" y="4848321"/>
            <a:ext cx="2790393" cy="1589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978752" y="4848321"/>
            <a:ext cx="2790405" cy="1589303"/>
          </a:xfrm>
          <a:custGeom>
            <a:avLst/>
            <a:gdLst/>
            <a:ahLst/>
            <a:cxnLst/>
            <a:rect l="l" t="t" r="r" b="b"/>
            <a:pathLst>
              <a:path w="2790405" h="1589303">
                <a:moveTo>
                  <a:pt x="0" y="1589303"/>
                </a:moveTo>
                <a:lnTo>
                  <a:pt x="2790405" y="1589303"/>
                </a:lnTo>
                <a:lnTo>
                  <a:pt x="2790405" y="0"/>
                </a:lnTo>
                <a:lnTo>
                  <a:pt x="0" y="0"/>
                </a:lnTo>
                <a:lnTo>
                  <a:pt x="0" y="1589303"/>
                </a:lnTo>
                <a:close/>
              </a:path>
            </a:pathLst>
          </a:custGeom>
          <a:solidFill>
            <a:srgbClr val="726963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dirty="0">
                <a:solidFill>
                  <a:srgbClr val="FFFEF6"/>
                </a:solidFill>
                <a:latin typeface="Gotham Book"/>
                <a:cs typeface="Gotham Book"/>
              </a:rPr>
              <a:t>АВСТРАЛИЯ</a:t>
            </a:r>
            <a:r>
              <a:rPr lang="ru-RU" sz="2000" dirty="0">
                <a:solidFill>
                  <a:schemeClr val="bg1"/>
                </a:solidFill>
                <a:latin typeface="Gotham Book"/>
                <a:cs typeface="Gotham Book"/>
              </a:rPr>
              <a:t> КАК </a:t>
            </a:r>
            <a:r>
              <a:rPr lang="ru-RU" sz="2000" dirty="0">
                <a:solidFill>
                  <a:srgbClr val="FFFEF6"/>
                </a:solidFill>
                <a:latin typeface="Gotham Book"/>
                <a:cs typeface="Gotham Book"/>
              </a:rPr>
              <a:t>ВИННАЯ СТРАНА (</a:t>
            </a:r>
            <a:r>
              <a:rPr lang="ru-RU" sz="2000" dirty="0">
                <a:solidFill>
                  <a:schemeClr val="bg1"/>
                </a:solidFill>
                <a:latin typeface="Gotham Book"/>
                <a:cs typeface="Gotham Book"/>
              </a:rPr>
              <a:t>продолжение)</a:t>
            </a:r>
            <a:endParaRPr sz="2000" dirty="0">
              <a:solidFill>
                <a:schemeClr val="bg1"/>
              </a:solidFill>
              <a:latin typeface="Gotham Book"/>
              <a:cs typeface="Gotham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73354" y="1552579"/>
            <a:ext cx="2795803" cy="1602003"/>
          </a:xfrm>
          <a:custGeom>
            <a:avLst/>
            <a:gdLst/>
            <a:ahLst/>
            <a:cxnLst/>
            <a:rect l="l" t="t" r="r" b="b"/>
            <a:pathLst>
              <a:path w="2795803" h="1602003">
                <a:moveTo>
                  <a:pt x="0" y="1602003"/>
                </a:moveTo>
                <a:lnTo>
                  <a:pt x="2795803" y="1602003"/>
                </a:lnTo>
                <a:lnTo>
                  <a:pt x="2795803" y="0"/>
                </a:lnTo>
                <a:lnTo>
                  <a:pt x="0" y="0"/>
                </a:lnTo>
                <a:lnTo>
                  <a:pt x="0" y="160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73354" y="3255322"/>
            <a:ext cx="2060092" cy="14780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7594651" y="3255322"/>
            <a:ext cx="2060092" cy="14780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196303" y="1816621"/>
            <a:ext cx="2362199" cy="113597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cs typeface="Gotham Book"/>
              </a:rPr>
              <a:t>ПЛОЩАДЬ ВИНОГРАДНИКОВ</a:t>
            </a:r>
            <a:r>
              <a:rPr lang="en-AU" sz="1400" baseline="31250" dirty="0">
                <a:solidFill>
                  <a:schemeClr val="bg1"/>
                </a:solidFill>
                <a:cs typeface="Gotham Book"/>
              </a:rPr>
              <a:t>^^</a:t>
            </a:r>
            <a:r>
              <a:rPr lang="en-AU" sz="1400" dirty="0">
                <a:solidFill>
                  <a:schemeClr val="bg1"/>
                </a:solidFill>
                <a:cs typeface="Gotham Book"/>
              </a:rPr>
              <a:t>:</a:t>
            </a:r>
          </a:p>
          <a:p>
            <a:pPr>
              <a:lnSpc>
                <a:spcPts val="550"/>
              </a:lnSpc>
              <a:spcBef>
                <a:spcPts val="17"/>
              </a:spcBef>
            </a:pPr>
            <a:endParaRPr sz="55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AU" sz="1400" spc="-10" dirty="0">
                <a:solidFill>
                  <a:schemeClr val="bg1"/>
                </a:solidFill>
                <a:cs typeface="Calluna"/>
              </a:rPr>
              <a:t>135,177 </a:t>
            </a:r>
            <a:r>
              <a:rPr lang="ru-RU" sz="1400" spc="-35" dirty="0">
                <a:solidFill>
                  <a:schemeClr val="bg1"/>
                </a:solidFill>
                <a:cs typeface="Calluna"/>
              </a:rPr>
              <a:t>гектаров</a:t>
            </a:r>
            <a:r>
              <a:rPr sz="1400" spc="-30" dirty="0">
                <a:solidFill>
                  <a:schemeClr val="bg1"/>
                </a:solidFill>
                <a:cs typeface="Calluna"/>
              </a:rPr>
              <a:t> </a:t>
            </a:r>
            <a:r>
              <a:rPr lang="ru-RU" sz="1400" spc="-30" dirty="0">
                <a:solidFill>
                  <a:schemeClr val="bg1"/>
                </a:solidFill>
                <a:cs typeface="Calluna"/>
              </a:rPr>
              <a:t>в</a:t>
            </a:r>
            <a:r>
              <a:rPr sz="1400" spc="-30" dirty="0">
                <a:solidFill>
                  <a:schemeClr val="bg1"/>
                </a:solidFill>
                <a:cs typeface="Calluna"/>
              </a:rPr>
              <a:t> </a:t>
            </a:r>
            <a:r>
              <a:rPr sz="1400" spc="-20" dirty="0">
                <a:solidFill>
                  <a:schemeClr val="bg1"/>
                </a:solidFill>
                <a:cs typeface="Calluna"/>
              </a:rPr>
              <a:t>2</a:t>
            </a:r>
            <a:r>
              <a:rPr sz="1400" spc="-45" dirty="0">
                <a:solidFill>
                  <a:schemeClr val="bg1"/>
                </a:solidFill>
                <a:cs typeface="Calluna"/>
              </a:rPr>
              <a:t>0</a:t>
            </a:r>
            <a:r>
              <a:rPr sz="1400" spc="-25" dirty="0">
                <a:solidFill>
                  <a:schemeClr val="bg1"/>
                </a:solidFill>
                <a:cs typeface="Calluna"/>
              </a:rPr>
              <a:t>1</a:t>
            </a:r>
            <a:r>
              <a:rPr lang="en-AU" sz="1400" dirty="0">
                <a:solidFill>
                  <a:schemeClr val="bg1"/>
                </a:solidFill>
                <a:cs typeface="Calluna"/>
              </a:rPr>
              <a:t>5</a:t>
            </a:r>
            <a:endParaRPr sz="1400" dirty="0">
              <a:solidFill>
                <a:schemeClr val="bg1"/>
              </a:solidFill>
              <a:cs typeface="Calluna"/>
            </a:endParaRPr>
          </a:p>
          <a:p>
            <a:pPr marL="0" algn="ctr">
              <a:lnSpc>
                <a:spcPct val="100000"/>
              </a:lnSpc>
            </a:pPr>
            <a:r>
              <a:rPr sz="1400" spc="-80" dirty="0">
                <a:solidFill>
                  <a:schemeClr val="bg1"/>
                </a:solidFill>
                <a:cs typeface="Calluna"/>
              </a:rPr>
              <a:t>(</a:t>
            </a:r>
            <a:r>
              <a:rPr lang="ru-RU" sz="1400" spc="-35" dirty="0">
                <a:solidFill>
                  <a:schemeClr val="bg1"/>
                </a:solidFill>
                <a:cs typeface="Calluna"/>
              </a:rPr>
              <a:t>сокращение на </a:t>
            </a:r>
            <a:r>
              <a:rPr sz="1400" spc="-30" dirty="0">
                <a:solidFill>
                  <a:schemeClr val="bg1"/>
                </a:solidFill>
                <a:cs typeface="Calluna"/>
              </a:rPr>
              <a:t> </a:t>
            </a:r>
            <a:r>
              <a:rPr lang="en-AU" sz="1400" spc="-60" dirty="0">
                <a:solidFill>
                  <a:schemeClr val="bg1"/>
                </a:solidFill>
                <a:cs typeface="Calluna"/>
              </a:rPr>
              <a:t>9 </a:t>
            </a:r>
            <a:r>
              <a:rPr sz="1400" spc="0" dirty="0">
                <a:solidFill>
                  <a:schemeClr val="bg1"/>
                </a:solidFill>
                <a:cs typeface="Calluna"/>
              </a:rPr>
              <a:t>%</a:t>
            </a:r>
            <a:r>
              <a:rPr sz="1400" spc="-30" dirty="0">
                <a:solidFill>
                  <a:schemeClr val="bg1"/>
                </a:solidFill>
                <a:cs typeface="Calluna"/>
              </a:rPr>
              <a:t> </a:t>
            </a:r>
            <a:r>
              <a:rPr lang="ru-RU" sz="1400" spc="-15" dirty="0">
                <a:solidFill>
                  <a:schemeClr val="bg1"/>
                </a:solidFill>
                <a:cs typeface="Calluna"/>
              </a:rPr>
              <a:t>с</a:t>
            </a:r>
            <a:r>
              <a:rPr sz="1400" spc="-30" dirty="0">
                <a:solidFill>
                  <a:schemeClr val="bg1"/>
                </a:solidFill>
                <a:cs typeface="Calluna"/>
              </a:rPr>
              <a:t> </a:t>
            </a:r>
            <a:r>
              <a:rPr sz="1400" spc="-20" dirty="0">
                <a:solidFill>
                  <a:schemeClr val="bg1"/>
                </a:solidFill>
                <a:cs typeface="Calluna"/>
              </a:rPr>
              <a:t>2</a:t>
            </a:r>
            <a:r>
              <a:rPr sz="1400" spc="-45" dirty="0">
                <a:solidFill>
                  <a:schemeClr val="bg1"/>
                </a:solidFill>
                <a:cs typeface="Calluna"/>
              </a:rPr>
              <a:t>0</a:t>
            </a:r>
            <a:r>
              <a:rPr lang="en-AU" sz="1400" spc="-50" dirty="0">
                <a:solidFill>
                  <a:schemeClr val="bg1"/>
                </a:solidFill>
                <a:cs typeface="Calluna"/>
              </a:rPr>
              <a:t>12</a:t>
            </a:r>
            <a:r>
              <a:rPr sz="1400" spc="0" dirty="0">
                <a:solidFill>
                  <a:schemeClr val="bg1"/>
                </a:solidFill>
                <a:cs typeface="Calluna"/>
              </a:rPr>
              <a:t>)</a:t>
            </a:r>
            <a:endParaRPr sz="1400" dirty="0">
              <a:solidFill>
                <a:schemeClr val="bg1"/>
              </a:solidFill>
              <a:cs typeface="Callun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b="1" spc="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00" b="1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000" b="1" spc="-140" dirty="0" smtClean="0">
                <a:solidFill>
                  <a:srgbClr val="FFFFFF"/>
                </a:solidFill>
                <a:latin typeface="Arial"/>
                <a:cs typeface="Arial"/>
              </a:rPr>
              <a:t>8</a:t>
            </a:fld>
            <a:endParaRPr sz="10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01303" y="3413336"/>
            <a:ext cx="4493348" cy="1048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lang="ru-RU" sz="1400" dirty="0">
                <a:solidFill>
                  <a:schemeClr val="bg1"/>
                </a:solidFill>
                <a:cs typeface="Gotham Book"/>
              </a:rPr>
              <a:t>СОРТА ВИНОГРАДА</a:t>
            </a:r>
            <a:endParaRPr lang="ru-RU" sz="550" dirty="0">
              <a:solidFill>
                <a:schemeClr val="bg1"/>
              </a:solidFill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cs typeface="Calluna"/>
              </a:rPr>
              <a:t>Топ-5 сортов, переработанных в 2016 году (,000 тонн)</a:t>
            </a:r>
            <a:r>
              <a:rPr sz="1200" baseline="31250" dirty="0">
                <a:solidFill>
                  <a:schemeClr val="bg1"/>
                </a:solidFill>
                <a:cs typeface="Calluna"/>
              </a:rPr>
              <a:t>#</a:t>
            </a:r>
            <a:r>
              <a:rPr sz="1400" dirty="0">
                <a:solidFill>
                  <a:schemeClr val="bg1"/>
                </a:solidFill>
                <a:cs typeface="Calluna"/>
              </a:rPr>
              <a:t>:</a:t>
            </a:r>
          </a:p>
          <a:p>
            <a:pPr>
              <a:lnSpc>
                <a:spcPts val="850"/>
              </a:lnSpc>
              <a:spcBef>
                <a:spcPts val="0"/>
              </a:spcBef>
            </a:pPr>
            <a:endParaRPr sz="85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sz="1400" spc="-15" dirty="0">
                <a:solidFill>
                  <a:schemeClr val="bg1"/>
                </a:solidFill>
                <a:cs typeface="Calluna"/>
              </a:rPr>
              <a:t>S</a:t>
            </a:r>
            <a:r>
              <a:rPr sz="1400" spc="0" dirty="0">
                <a:solidFill>
                  <a:schemeClr val="bg1"/>
                </a:solidFill>
                <a:cs typeface="Calluna"/>
              </a:rPr>
              <a:t>h</a:t>
            </a:r>
            <a:r>
              <a:rPr sz="1400" spc="-5" dirty="0">
                <a:solidFill>
                  <a:schemeClr val="bg1"/>
                </a:solidFill>
                <a:cs typeface="Calluna"/>
              </a:rPr>
              <a:t>i</a:t>
            </a:r>
            <a:r>
              <a:rPr sz="1400" spc="-15" dirty="0">
                <a:solidFill>
                  <a:schemeClr val="bg1"/>
                </a:solidFill>
                <a:cs typeface="Calluna"/>
              </a:rPr>
              <a:t>r</a:t>
            </a:r>
            <a:r>
              <a:rPr sz="1400" spc="15" dirty="0">
                <a:solidFill>
                  <a:schemeClr val="bg1"/>
                </a:solidFill>
                <a:cs typeface="Calluna"/>
              </a:rPr>
              <a:t>a</a:t>
            </a:r>
            <a:r>
              <a:rPr sz="1400" spc="0" dirty="0">
                <a:solidFill>
                  <a:schemeClr val="bg1"/>
                </a:solidFill>
                <a:cs typeface="Calluna"/>
              </a:rPr>
              <a:t>z</a:t>
            </a:r>
            <a:r>
              <a:rPr sz="1400" spc="-30" dirty="0">
                <a:solidFill>
                  <a:schemeClr val="bg1"/>
                </a:solidFill>
                <a:cs typeface="Calluna"/>
              </a:rPr>
              <a:t> 2</a:t>
            </a:r>
            <a:r>
              <a:rPr lang="en-AU" sz="1400" spc="-45" dirty="0">
                <a:solidFill>
                  <a:schemeClr val="bg1"/>
                </a:solidFill>
                <a:cs typeface="Calluna"/>
              </a:rPr>
              <a:t>4</a:t>
            </a:r>
            <a:r>
              <a:rPr sz="1400" spc="15" dirty="0">
                <a:solidFill>
                  <a:schemeClr val="bg1"/>
                </a:solidFill>
                <a:cs typeface="Calluna"/>
              </a:rPr>
              <a:t>%</a:t>
            </a:r>
            <a:r>
              <a:rPr sz="1400" spc="0" dirty="0">
                <a:solidFill>
                  <a:schemeClr val="bg1"/>
                </a:solidFill>
                <a:cs typeface="Calluna"/>
              </a:rPr>
              <a:t>,</a:t>
            </a:r>
            <a:r>
              <a:rPr sz="1400" spc="-30" dirty="0">
                <a:solidFill>
                  <a:schemeClr val="bg1"/>
                </a:solidFill>
                <a:cs typeface="Calluna"/>
              </a:rPr>
              <a:t> </a:t>
            </a:r>
            <a:r>
              <a:rPr sz="1400" spc="-10" dirty="0">
                <a:solidFill>
                  <a:schemeClr val="bg1"/>
                </a:solidFill>
                <a:cs typeface="Calluna"/>
              </a:rPr>
              <a:t>C</a:t>
            </a:r>
            <a:r>
              <a:rPr sz="1400" spc="0" dirty="0">
                <a:solidFill>
                  <a:schemeClr val="bg1"/>
                </a:solidFill>
                <a:cs typeface="Calluna"/>
              </a:rPr>
              <a:t>h</a:t>
            </a:r>
            <a:r>
              <a:rPr sz="1400" spc="10" dirty="0">
                <a:solidFill>
                  <a:schemeClr val="bg1"/>
                </a:solidFill>
                <a:cs typeface="Calluna"/>
              </a:rPr>
              <a:t>a</a:t>
            </a:r>
            <a:r>
              <a:rPr sz="1400" spc="-40" dirty="0">
                <a:solidFill>
                  <a:schemeClr val="bg1"/>
                </a:solidFill>
                <a:cs typeface="Calluna"/>
              </a:rPr>
              <a:t>r</a:t>
            </a:r>
            <a:r>
              <a:rPr sz="1400" spc="-35" dirty="0">
                <a:solidFill>
                  <a:schemeClr val="bg1"/>
                </a:solidFill>
                <a:cs typeface="Calluna"/>
              </a:rPr>
              <a:t>d</a:t>
            </a:r>
            <a:r>
              <a:rPr sz="1400" spc="-40" dirty="0">
                <a:solidFill>
                  <a:schemeClr val="bg1"/>
                </a:solidFill>
                <a:cs typeface="Calluna"/>
              </a:rPr>
              <a:t>o</a:t>
            </a:r>
            <a:r>
              <a:rPr sz="1400" spc="0" dirty="0">
                <a:solidFill>
                  <a:schemeClr val="bg1"/>
                </a:solidFill>
                <a:cs typeface="Calluna"/>
              </a:rPr>
              <a:t>nn</a:t>
            </a:r>
            <a:r>
              <a:rPr sz="1400" spc="-40" dirty="0">
                <a:solidFill>
                  <a:schemeClr val="bg1"/>
                </a:solidFill>
                <a:cs typeface="Calluna"/>
              </a:rPr>
              <a:t>a</a:t>
            </a:r>
            <a:r>
              <a:rPr sz="1400" spc="0" dirty="0">
                <a:solidFill>
                  <a:schemeClr val="bg1"/>
                </a:solidFill>
                <a:cs typeface="Calluna"/>
              </a:rPr>
              <a:t>y</a:t>
            </a:r>
            <a:r>
              <a:rPr sz="1400" spc="-30" dirty="0">
                <a:solidFill>
                  <a:schemeClr val="bg1"/>
                </a:solidFill>
                <a:cs typeface="Calluna"/>
              </a:rPr>
              <a:t> </a:t>
            </a:r>
            <a:r>
              <a:rPr sz="1400" spc="-35" dirty="0">
                <a:solidFill>
                  <a:schemeClr val="bg1"/>
                </a:solidFill>
                <a:cs typeface="Calluna"/>
              </a:rPr>
              <a:t>2</a:t>
            </a:r>
            <a:r>
              <a:rPr lang="en-AU" sz="1400" spc="-60" dirty="0">
                <a:solidFill>
                  <a:schemeClr val="bg1"/>
                </a:solidFill>
                <a:cs typeface="Calluna"/>
              </a:rPr>
              <a:t>2</a:t>
            </a:r>
            <a:r>
              <a:rPr sz="1400" spc="15" dirty="0">
                <a:solidFill>
                  <a:schemeClr val="bg1"/>
                </a:solidFill>
                <a:cs typeface="Calluna"/>
              </a:rPr>
              <a:t>%</a:t>
            </a:r>
            <a:r>
              <a:rPr sz="1400" spc="0" dirty="0">
                <a:solidFill>
                  <a:schemeClr val="bg1"/>
                </a:solidFill>
                <a:cs typeface="Calluna"/>
              </a:rPr>
              <a:t>,</a:t>
            </a:r>
            <a:r>
              <a:rPr sz="1400" spc="-30" dirty="0">
                <a:solidFill>
                  <a:schemeClr val="bg1"/>
                </a:solidFill>
                <a:cs typeface="Calluna"/>
              </a:rPr>
              <a:t> </a:t>
            </a:r>
            <a:r>
              <a:rPr sz="1400" spc="-5" dirty="0">
                <a:solidFill>
                  <a:schemeClr val="bg1"/>
                </a:solidFill>
                <a:cs typeface="Calluna"/>
              </a:rPr>
              <a:t>C</a:t>
            </a:r>
            <a:r>
              <a:rPr sz="1400" spc="-10" dirty="0">
                <a:solidFill>
                  <a:schemeClr val="bg1"/>
                </a:solidFill>
                <a:cs typeface="Calluna"/>
              </a:rPr>
              <a:t>a</a:t>
            </a:r>
            <a:r>
              <a:rPr sz="1400" spc="-20" dirty="0">
                <a:solidFill>
                  <a:schemeClr val="bg1"/>
                </a:solidFill>
                <a:cs typeface="Calluna"/>
              </a:rPr>
              <a:t>b</a:t>
            </a:r>
            <a:r>
              <a:rPr sz="1400" spc="-25" dirty="0">
                <a:solidFill>
                  <a:schemeClr val="bg1"/>
                </a:solidFill>
                <a:cs typeface="Calluna"/>
              </a:rPr>
              <a:t>e</a:t>
            </a:r>
            <a:r>
              <a:rPr sz="1400" spc="10" dirty="0">
                <a:solidFill>
                  <a:schemeClr val="bg1"/>
                </a:solidFill>
                <a:cs typeface="Calluna"/>
              </a:rPr>
              <a:t>r</a:t>
            </a:r>
            <a:r>
              <a:rPr sz="1400" spc="-35" dirty="0">
                <a:solidFill>
                  <a:schemeClr val="bg1"/>
                </a:solidFill>
                <a:cs typeface="Calluna"/>
              </a:rPr>
              <a:t>n</a:t>
            </a:r>
            <a:r>
              <a:rPr sz="1400" spc="-25" dirty="0">
                <a:solidFill>
                  <a:schemeClr val="bg1"/>
                </a:solidFill>
                <a:cs typeface="Calluna"/>
              </a:rPr>
              <a:t>e</a:t>
            </a:r>
            <a:r>
              <a:rPr sz="1400" spc="0" dirty="0">
                <a:solidFill>
                  <a:schemeClr val="bg1"/>
                </a:solidFill>
                <a:cs typeface="Calluna"/>
              </a:rPr>
              <a:t>t</a:t>
            </a:r>
            <a:r>
              <a:rPr sz="1400" spc="-30" dirty="0">
                <a:solidFill>
                  <a:schemeClr val="bg1"/>
                </a:solidFill>
                <a:cs typeface="Calluna"/>
              </a:rPr>
              <a:t> </a:t>
            </a:r>
            <a:r>
              <a:rPr sz="1400" spc="-15" dirty="0">
                <a:solidFill>
                  <a:schemeClr val="bg1"/>
                </a:solidFill>
                <a:cs typeface="Calluna"/>
              </a:rPr>
              <a:t>S</a:t>
            </a:r>
            <a:r>
              <a:rPr sz="1400" spc="-30" dirty="0">
                <a:solidFill>
                  <a:schemeClr val="bg1"/>
                </a:solidFill>
                <a:cs typeface="Calluna"/>
              </a:rPr>
              <a:t>au</a:t>
            </a:r>
            <a:r>
              <a:rPr sz="1400" spc="15" dirty="0">
                <a:solidFill>
                  <a:schemeClr val="bg1"/>
                </a:solidFill>
                <a:cs typeface="Calluna"/>
              </a:rPr>
              <a:t>v</a:t>
            </a:r>
            <a:r>
              <a:rPr sz="1400" spc="-35" dirty="0">
                <a:solidFill>
                  <a:schemeClr val="bg1"/>
                </a:solidFill>
                <a:cs typeface="Calluna"/>
              </a:rPr>
              <a:t>i</a:t>
            </a:r>
            <a:r>
              <a:rPr sz="1400" spc="10" dirty="0">
                <a:solidFill>
                  <a:schemeClr val="bg1"/>
                </a:solidFill>
                <a:cs typeface="Calluna"/>
              </a:rPr>
              <a:t>g</a:t>
            </a:r>
            <a:r>
              <a:rPr sz="1400" spc="-35" dirty="0">
                <a:solidFill>
                  <a:schemeClr val="bg1"/>
                </a:solidFill>
                <a:cs typeface="Calluna"/>
              </a:rPr>
              <a:t>n</a:t>
            </a:r>
            <a:r>
              <a:rPr sz="1400" spc="-40" dirty="0">
                <a:solidFill>
                  <a:schemeClr val="bg1"/>
                </a:solidFill>
                <a:cs typeface="Calluna"/>
              </a:rPr>
              <a:t>o</a:t>
            </a:r>
            <a:r>
              <a:rPr sz="1400" spc="0" dirty="0">
                <a:solidFill>
                  <a:schemeClr val="bg1"/>
                </a:solidFill>
                <a:cs typeface="Calluna"/>
              </a:rPr>
              <a:t>n</a:t>
            </a:r>
            <a:r>
              <a:rPr sz="1400" spc="-30" dirty="0">
                <a:solidFill>
                  <a:schemeClr val="bg1"/>
                </a:solidFill>
                <a:cs typeface="Calluna"/>
              </a:rPr>
              <a:t> </a:t>
            </a:r>
            <a:r>
              <a:rPr sz="1400" spc="-10" dirty="0">
                <a:solidFill>
                  <a:schemeClr val="bg1"/>
                </a:solidFill>
                <a:cs typeface="Calluna"/>
              </a:rPr>
              <a:t>1</a:t>
            </a:r>
            <a:r>
              <a:rPr lang="en-AU" sz="1400" spc="-65" dirty="0">
                <a:solidFill>
                  <a:schemeClr val="bg1"/>
                </a:solidFill>
                <a:cs typeface="Calluna"/>
              </a:rPr>
              <a:t>4</a:t>
            </a:r>
            <a:r>
              <a:rPr sz="1400" spc="15" dirty="0">
                <a:solidFill>
                  <a:schemeClr val="bg1"/>
                </a:solidFill>
                <a:cs typeface="Calluna"/>
              </a:rPr>
              <a:t>%</a:t>
            </a:r>
            <a:r>
              <a:rPr sz="1400" spc="0" dirty="0">
                <a:solidFill>
                  <a:schemeClr val="bg1"/>
                </a:solidFill>
                <a:cs typeface="Calluna"/>
              </a:rPr>
              <a:t>,</a:t>
            </a:r>
            <a:endParaRPr sz="1400" dirty="0">
              <a:solidFill>
                <a:schemeClr val="bg1"/>
              </a:solidFill>
              <a:cs typeface="Calluna"/>
            </a:endParaRPr>
          </a:p>
          <a:p>
            <a:pPr marL="0" algn="ctr">
              <a:lnSpc>
                <a:spcPct val="100000"/>
              </a:lnSpc>
            </a:pPr>
            <a:r>
              <a:rPr sz="1400" spc="-30" dirty="0">
                <a:solidFill>
                  <a:schemeClr val="bg1"/>
                </a:solidFill>
                <a:cs typeface="Calluna"/>
              </a:rPr>
              <a:t>M</a:t>
            </a:r>
            <a:r>
              <a:rPr sz="1400" spc="-25" dirty="0">
                <a:solidFill>
                  <a:schemeClr val="bg1"/>
                </a:solidFill>
                <a:cs typeface="Calluna"/>
              </a:rPr>
              <a:t>e</a:t>
            </a:r>
            <a:r>
              <a:rPr sz="1400" spc="-35" dirty="0">
                <a:solidFill>
                  <a:schemeClr val="bg1"/>
                </a:solidFill>
                <a:cs typeface="Calluna"/>
              </a:rPr>
              <a:t>r</a:t>
            </a:r>
            <a:r>
              <a:rPr sz="1400" spc="-40" dirty="0">
                <a:solidFill>
                  <a:schemeClr val="bg1"/>
                </a:solidFill>
                <a:cs typeface="Calluna"/>
              </a:rPr>
              <a:t>l</a:t>
            </a:r>
            <a:r>
              <a:rPr sz="1400" spc="-35" dirty="0">
                <a:solidFill>
                  <a:schemeClr val="bg1"/>
                </a:solidFill>
                <a:cs typeface="Calluna"/>
              </a:rPr>
              <a:t>o</a:t>
            </a:r>
            <a:r>
              <a:rPr sz="1400" spc="0" dirty="0">
                <a:solidFill>
                  <a:schemeClr val="bg1"/>
                </a:solidFill>
                <a:cs typeface="Calluna"/>
              </a:rPr>
              <a:t>t</a:t>
            </a:r>
            <a:r>
              <a:rPr sz="1400" spc="-30" dirty="0">
                <a:solidFill>
                  <a:schemeClr val="bg1"/>
                </a:solidFill>
                <a:cs typeface="Calluna"/>
              </a:rPr>
              <a:t> </a:t>
            </a:r>
            <a:r>
              <a:rPr lang="en-AU" sz="1400" spc="5" dirty="0">
                <a:solidFill>
                  <a:schemeClr val="bg1"/>
                </a:solidFill>
                <a:cs typeface="Calluna"/>
              </a:rPr>
              <a:t>6</a:t>
            </a:r>
            <a:r>
              <a:rPr sz="1400" spc="0" dirty="0">
                <a:solidFill>
                  <a:schemeClr val="bg1"/>
                </a:solidFill>
                <a:cs typeface="Calluna"/>
              </a:rPr>
              <a:t>%</a:t>
            </a:r>
            <a:r>
              <a:rPr sz="1400" spc="-30" dirty="0">
                <a:solidFill>
                  <a:schemeClr val="bg1"/>
                </a:solidFill>
                <a:cs typeface="Calluna"/>
              </a:rPr>
              <a:t> </a:t>
            </a:r>
            <a:r>
              <a:rPr sz="1400" spc="0" dirty="0">
                <a:solidFill>
                  <a:schemeClr val="bg1"/>
                </a:solidFill>
                <a:cs typeface="Calluna"/>
              </a:rPr>
              <a:t>,</a:t>
            </a:r>
            <a:r>
              <a:rPr sz="1400" spc="-30" dirty="0">
                <a:solidFill>
                  <a:schemeClr val="bg1"/>
                </a:solidFill>
                <a:cs typeface="Calluna"/>
              </a:rPr>
              <a:t> </a:t>
            </a:r>
            <a:r>
              <a:rPr sz="1400" spc="-15" dirty="0">
                <a:solidFill>
                  <a:schemeClr val="bg1"/>
                </a:solidFill>
                <a:cs typeface="Calluna"/>
              </a:rPr>
              <a:t>S</a:t>
            </a:r>
            <a:r>
              <a:rPr sz="1400" spc="-30" dirty="0">
                <a:solidFill>
                  <a:schemeClr val="bg1"/>
                </a:solidFill>
                <a:cs typeface="Calluna"/>
              </a:rPr>
              <a:t>au</a:t>
            </a:r>
            <a:r>
              <a:rPr sz="1400" spc="15" dirty="0">
                <a:solidFill>
                  <a:schemeClr val="bg1"/>
                </a:solidFill>
                <a:cs typeface="Calluna"/>
              </a:rPr>
              <a:t>v</a:t>
            </a:r>
            <a:r>
              <a:rPr sz="1400" spc="-35" dirty="0">
                <a:solidFill>
                  <a:schemeClr val="bg1"/>
                </a:solidFill>
                <a:cs typeface="Calluna"/>
              </a:rPr>
              <a:t>i</a:t>
            </a:r>
            <a:r>
              <a:rPr sz="1400" spc="10" dirty="0">
                <a:solidFill>
                  <a:schemeClr val="bg1"/>
                </a:solidFill>
                <a:cs typeface="Calluna"/>
              </a:rPr>
              <a:t>g</a:t>
            </a:r>
            <a:r>
              <a:rPr sz="1400" spc="-35" dirty="0">
                <a:solidFill>
                  <a:schemeClr val="bg1"/>
                </a:solidFill>
                <a:cs typeface="Calluna"/>
              </a:rPr>
              <a:t>n</a:t>
            </a:r>
            <a:r>
              <a:rPr sz="1400" spc="-40" dirty="0">
                <a:solidFill>
                  <a:schemeClr val="bg1"/>
                </a:solidFill>
                <a:cs typeface="Calluna"/>
              </a:rPr>
              <a:t>o</a:t>
            </a:r>
            <a:r>
              <a:rPr sz="1400" spc="0" dirty="0">
                <a:solidFill>
                  <a:schemeClr val="bg1"/>
                </a:solidFill>
                <a:cs typeface="Calluna"/>
              </a:rPr>
              <a:t>n</a:t>
            </a:r>
            <a:r>
              <a:rPr sz="1400" spc="-30" dirty="0">
                <a:solidFill>
                  <a:schemeClr val="bg1"/>
                </a:solidFill>
                <a:cs typeface="Calluna"/>
              </a:rPr>
              <a:t> </a:t>
            </a:r>
            <a:r>
              <a:rPr sz="1400" spc="-35" dirty="0">
                <a:solidFill>
                  <a:schemeClr val="bg1"/>
                </a:solidFill>
                <a:cs typeface="Calluna"/>
              </a:rPr>
              <a:t>B</a:t>
            </a:r>
            <a:r>
              <a:rPr sz="1400" spc="-5" dirty="0">
                <a:solidFill>
                  <a:schemeClr val="bg1"/>
                </a:solidFill>
                <a:cs typeface="Calluna"/>
              </a:rPr>
              <a:t>l</a:t>
            </a:r>
            <a:r>
              <a:rPr sz="1400" spc="10" dirty="0">
                <a:solidFill>
                  <a:schemeClr val="bg1"/>
                </a:solidFill>
                <a:cs typeface="Calluna"/>
              </a:rPr>
              <a:t>a</a:t>
            </a:r>
            <a:r>
              <a:rPr sz="1400" spc="-35" dirty="0">
                <a:solidFill>
                  <a:schemeClr val="bg1"/>
                </a:solidFill>
                <a:cs typeface="Calluna"/>
              </a:rPr>
              <a:t>n</a:t>
            </a:r>
            <a:r>
              <a:rPr sz="1400" spc="0" dirty="0">
                <a:solidFill>
                  <a:schemeClr val="bg1"/>
                </a:solidFill>
                <a:cs typeface="Calluna"/>
              </a:rPr>
              <a:t>c</a:t>
            </a:r>
            <a:r>
              <a:rPr sz="1400" spc="-30" dirty="0">
                <a:solidFill>
                  <a:schemeClr val="bg1"/>
                </a:solidFill>
                <a:cs typeface="Calluna"/>
              </a:rPr>
              <a:t> </a:t>
            </a:r>
            <a:r>
              <a:rPr lang="en-AU" sz="1400" spc="-30" dirty="0">
                <a:solidFill>
                  <a:schemeClr val="bg1"/>
                </a:solidFill>
                <a:cs typeface="Calluna"/>
              </a:rPr>
              <a:t>5</a:t>
            </a:r>
            <a:r>
              <a:rPr sz="1400" spc="0" dirty="0">
                <a:solidFill>
                  <a:schemeClr val="bg1"/>
                </a:solidFill>
                <a:cs typeface="Calluna"/>
              </a:rPr>
              <a:t>%</a:t>
            </a:r>
            <a:endParaRPr sz="1400" dirty="0">
              <a:solidFill>
                <a:schemeClr val="bg1"/>
              </a:solidFill>
              <a:cs typeface="Callu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2479" y="5018232"/>
            <a:ext cx="2737549" cy="15029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400" dirty="0">
                <a:solidFill>
                  <a:schemeClr val="bg1"/>
                </a:solidFill>
                <a:cs typeface="Gotham Book"/>
              </a:rPr>
              <a:t>ЭКСПОРТ ВИНА</a:t>
            </a:r>
            <a:r>
              <a:rPr sz="1200" spc="22" baseline="31250" dirty="0">
                <a:solidFill>
                  <a:schemeClr val="bg1"/>
                </a:solidFill>
                <a:cs typeface="Gotham Book"/>
              </a:rPr>
              <a:t>^</a:t>
            </a:r>
            <a:r>
              <a:rPr sz="1400" spc="0" dirty="0">
                <a:solidFill>
                  <a:schemeClr val="bg1"/>
                </a:solidFill>
                <a:cs typeface="Gotham Book"/>
              </a:rPr>
              <a:t>:</a:t>
            </a:r>
            <a:endParaRPr sz="1400" dirty="0">
              <a:solidFill>
                <a:schemeClr val="bg1"/>
              </a:solidFill>
              <a:cs typeface="Gotham Book"/>
            </a:endParaRPr>
          </a:p>
          <a:p>
            <a:pPr algn="ctr">
              <a:lnSpc>
                <a:spcPts val="550"/>
              </a:lnSpc>
              <a:spcBef>
                <a:spcPts val="17"/>
              </a:spcBef>
            </a:pPr>
            <a:endParaRPr sz="550" dirty="0">
              <a:solidFill>
                <a:schemeClr val="bg1"/>
              </a:solidFill>
            </a:endParaRPr>
          </a:p>
          <a:p>
            <a:pPr marL="102235" marR="64769" indent="-38100" algn="ctr">
              <a:lnSpc>
                <a:spcPct val="100000"/>
              </a:lnSpc>
            </a:pPr>
            <a:r>
              <a:rPr lang="en-AU" sz="1200" spc="-25" dirty="0">
                <a:solidFill>
                  <a:schemeClr val="bg1"/>
                </a:solidFill>
                <a:cs typeface="Calluna"/>
              </a:rPr>
              <a:t>727 </a:t>
            </a:r>
            <a:r>
              <a:rPr lang="en-AU" sz="1200" spc="-30" dirty="0">
                <a:solidFill>
                  <a:schemeClr val="bg1"/>
                </a:solidFill>
                <a:cs typeface="Calluna"/>
              </a:rPr>
              <a:t> </a:t>
            </a:r>
            <a:r>
              <a:rPr lang="ru-RU" sz="1200" spc="5" dirty="0">
                <a:solidFill>
                  <a:schemeClr val="bg1"/>
                </a:solidFill>
                <a:cs typeface="Calluna"/>
              </a:rPr>
              <a:t>миллионов литров в </a:t>
            </a:r>
            <a:r>
              <a:rPr lang="en-AU" sz="1200" spc="-35" dirty="0">
                <a:solidFill>
                  <a:schemeClr val="bg1"/>
                </a:solidFill>
                <a:cs typeface="Calluna"/>
              </a:rPr>
              <a:t>2015/16 </a:t>
            </a:r>
            <a:r>
              <a:rPr lang="ru-RU" sz="1200" spc="-25" dirty="0">
                <a:solidFill>
                  <a:schemeClr val="bg1"/>
                </a:solidFill>
                <a:cs typeface="Calluna"/>
              </a:rPr>
              <a:t>в более чем </a:t>
            </a:r>
            <a:r>
              <a:rPr sz="1200" spc="-25" dirty="0">
                <a:solidFill>
                  <a:schemeClr val="bg1"/>
                </a:solidFill>
                <a:cs typeface="Calluna"/>
              </a:rPr>
              <a:t>1</a:t>
            </a:r>
            <a:r>
              <a:rPr sz="1200" spc="-20" dirty="0">
                <a:solidFill>
                  <a:schemeClr val="bg1"/>
                </a:solidFill>
                <a:cs typeface="Calluna"/>
              </a:rPr>
              <a:t>2</a:t>
            </a:r>
            <a:r>
              <a:rPr sz="1200" spc="0" dirty="0">
                <a:solidFill>
                  <a:schemeClr val="bg1"/>
                </a:solidFill>
                <a:cs typeface="Calluna"/>
              </a:rPr>
              <a:t>0</a:t>
            </a:r>
            <a:r>
              <a:rPr sz="1200" spc="-30" dirty="0">
                <a:solidFill>
                  <a:schemeClr val="bg1"/>
                </a:solidFill>
                <a:cs typeface="Calluna"/>
              </a:rPr>
              <a:t> </a:t>
            </a:r>
            <a:r>
              <a:rPr lang="ru-RU" sz="1200" spc="-30" dirty="0">
                <a:solidFill>
                  <a:schemeClr val="bg1"/>
                </a:solidFill>
                <a:cs typeface="Calluna"/>
              </a:rPr>
              <a:t>стран</a:t>
            </a:r>
            <a:r>
              <a:rPr sz="1200" spc="-15" dirty="0">
                <a:solidFill>
                  <a:schemeClr val="bg1"/>
                </a:solidFill>
                <a:cs typeface="Calluna"/>
              </a:rPr>
              <a:t>,</a:t>
            </a:r>
            <a:r>
              <a:rPr lang="en-AU" sz="1200" spc="-15" dirty="0">
                <a:solidFill>
                  <a:schemeClr val="bg1"/>
                </a:solidFill>
                <a:cs typeface="Calluna"/>
              </a:rPr>
              <a:t> </a:t>
            </a:r>
            <a:r>
              <a:rPr lang="ru-RU" sz="1200" spc="-15" dirty="0">
                <a:solidFill>
                  <a:schemeClr val="bg1"/>
                </a:solidFill>
                <a:cs typeface="Calluna"/>
              </a:rPr>
              <a:t>стоимостью </a:t>
            </a:r>
          </a:p>
          <a:p>
            <a:pPr marL="102235" marR="64769" indent="-38100" algn="ctr">
              <a:lnSpc>
                <a:spcPct val="100000"/>
              </a:lnSpc>
            </a:pPr>
            <a:r>
              <a:rPr lang="en-AU" sz="1200" spc="-15" dirty="0">
                <a:solidFill>
                  <a:schemeClr val="bg1"/>
                </a:solidFill>
                <a:cs typeface="Calluna"/>
              </a:rPr>
              <a:t>$2.1 </a:t>
            </a:r>
            <a:r>
              <a:rPr lang="ru-RU" sz="1200" spc="-15" dirty="0">
                <a:solidFill>
                  <a:schemeClr val="bg1"/>
                </a:solidFill>
                <a:cs typeface="Calluna"/>
              </a:rPr>
              <a:t>миллиардов австр. долларов</a:t>
            </a:r>
            <a:endParaRPr sz="1200" dirty="0">
              <a:solidFill>
                <a:schemeClr val="bg1"/>
              </a:solidFill>
              <a:cs typeface="Calluna"/>
            </a:endParaRPr>
          </a:p>
          <a:p>
            <a:pPr marL="67945" algn="ctr">
              <a:lnSpc>
                <a:spcPct val="100000"/>
              </a:lnSpc>
            </a:pPr>
            <a:r>
              <a:rPr lang="ru-RU" sz="1200" spc="-60" dirty="0">
                <a:solidFill>
                  <a:schemeClr val="bg1"/>
                </a:solidFill>
                <a:cs typeface="Calluna"/>
              </a:rPr>
              <a:t>Рост </a:t>
            </a:r>
            <a:r>
              <a:rPr lang="en-AU" sz="1200" spc="-60" dirty="0">
                <a:solidFill>
                  <a:schemeClr val="bg1"/>
                </a:solidFill>
                <a:cs typeface="Calluna"/>
              </a:rPr>
              <a:t>11</a:t>
            </a:r>
            <a:r>
              <a:rPr sz="1200" spc="0" dirty="0">
                <a:solidFill>
                  <a:schemeClr val="bg1"/>
                </a:solidFill>
                <a:cs typeface="Calluna"/>
              </a:rPr>
              <a:t>%</a:t>
            </a:r>
            <a:r>
              <a:rPr sz="1200" spc="-30" dirty="0">
                <a:solidFill>
                  <a:schemeClr val="bg1"/>
                </a:solidFill>
                <a:cs typeface="Calluna"/>
              </a:rPr>
              <a:t> </a:t>
            </a:r>
            <a:r>
              <a:rPr lang="ru-RU" sz="1200" spc="-30" dirty="0">
                <a:solidFill>
                  <a:schemeClr val="bg1"/>
                </a:solidFill>
                <a:cs typeface="Calluna"/>
              </a:rPr>
              <a:t>в денежном выражении и </a:t>
            </a:r>
          </a:p>
          <a:p>
            <a:pPr marL="67945" algn="ctr">
              <a:lnSpc>
                <a:spcPct val="100000"/>
              </a:lnSpc>
            </a:pPr>
            <a:r>
              <a:rPr lang="en-AU" sz="1200" spc="-30" dirty="0">
                <a:solidFill>
                  <a:schemeClr val="bg1"/>
                </a:solidFill>
                <a:cs typeface="Calluna"/>
              </a:rPr>
              <a:t>0.5% </a:t>
            </a:r>
            <a:r>
              <a:rPr lang="ru-RU" sz="1200" spc="-30" dirty="0">
                <a:solidFill>
                  <a:schemeClr val="bg1"/>
                </a:solidFill>
                <a:cs typeface="Calluna"/>
              </a:rPr>
              <a:t> в объемах с </a:t>
            </a:r>
            <a:r>
              <a:rPr sz="1200" spc="-20" dirty="0">
                <a:solidFill>
                  <a:schemeClr val="bg1"/>
                </a:solidFill>
                <a:cs typeface="Calluna"/>
              </a:rPr>
              <a:t>2</a:t>
            </a:r>
            <a:r>
              <a:rPr sz="1200" spc="-45" dirty="0">
                <a:solidFill>
                  <a:schemeClr val="bg1"/>
                </a:solidFill>
                <a:cs typeface="Calluna"/>
              </a:rPr>
              <a:t>0</a:t>
            </a:r>
            <a:r>
              <a:rPr sz="1200" spc="-25" dirty="0">
                <a:solidFill>
                  <a:schemeClr val="bg1"/>
                </a:solidFill>
                <a:cs typeface="Calluna"/>
              </a:rPr>
              <a:t>1</a:t>
            </a:r>
            <a:r>
              <a:rPr lang="en-AU" sz="1200" dirty="0">
                <a:solidFill>
                  <a:schemeClr val="bg1"/>
                </a:solidFill>
                <a:cs typeface="Calluna"/>
              </a:rPr>
              <a:t>4/15</a:t>
            </a:r>
            <a:endParaRPr sz="1200" dirty="0">
              <a:solidFill>
                <a:schemeClr val="bg1"/>
              </a:solidFill>
              <a:cs typeface="Callu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31332" y="5014705"/>
            <a:ext cx="2790405" cy="137154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63245">
              <a:lnSpc>
                <a:spcPct val="100000"/>
              </a:lnSpc>
            </a:pPr>
            <a:r>
              <a:rPr lang="ru-RU" sz="1400" dirty="0">
                <a:solidFill>
                  <a:schemeClr val="bg1"/>
                </a:solidFill>
                <a:cs typeface="Gotham Book"/>
              </a:rPr>
              <a:t>ПОТРЕБЛЕНИЕ</a:t>
            </a:r>
            <a:r>
              <a:rPr sz="1400" spc="0" dirty="0">
                <a:solidFill>
                  <a:schemeClr val="bg1"/>
                </a:solidFill>
                <a:cs typeface="Gotham Book"/>
              </a:rPr>
              <a:t>:</a:t>
            </a:r>
            <a:endParaRPr sz="1400" dirty="0">
              <a:solidFill>
                <a:schemeClr val="bg1"/>
              </a:solidFill>
              <a:cs typeface="Gotham Book"/>
            </a:endParaRPr>
          </a:p>
          <a:p>
            <a:pPr marL="12700" marR="12700" indent="549910" algn="ctr">
              <a:lnSpc>
                <a:spcPct val="100000"/>
              </a:lnSpc>
            </a:pPr>
            <a:endParaRPr lang="en-AU" sz="550" dirty="0">
              <a:solidFill>
                <a:schemeClr val="bg1"/>
              </a:solidFill>
            </a:endParaRPr>
          </a:p>
          <a:p>
            <a:pPr marL="12700" marR="12700" indent="-12700" algn="ctr">
              <a:lnSpc>
                <a:spcPct val="100000"/>
              </a:lnSpc>
            </a:pPr>
            <a:r>
              <a:rPr sz="1400" spc="-30" dirty="0">
                <a:solidFill>
                  <a:schemeClr val="bg1"/>
                </a:solidFill>
                <a:cs typeface="Calluna"/>
              </a:rPr>
              <a:t>2</a:t>
            </a:r>
            <a:r>
              <a:rPr lang="en-AU" sz="1400" dirty="0">
                <a:solidFill>
                  <a:schemeClr val="bg1"/>
                </a:solidFill>
                <a:cs typeface="Calluna"/>
              </a:rPr>
              <a:t>3.5</a:t>
            </a:r>
            <a:r>
              <a:rPr sz="1400" spc="-30" dirty="0">
                <a:solidFill>
                  <a:schemeClr val="bg1"/>
                </a:solidFill>
                <a:cs typeface="Calluna"/>
              </a:rPr>
              <a:t> </a:t>
            </a:r>
            <a:r>
              <a:rPr lang="ru-RU" sz="1400" spc="-15" dirty="0">
                <a:solidFill>
                  <a:schemeClr val="bg1"/>
                </a:solidFill>
                <a:cs typeface="Calluna"/>
              </a:rPr>
              <a:t>литров на душу населения </a:t>
            </a:r>
            <a:r>
              <a:rPr sz="1200" spc="-60" baseline="31250" dirty="0">
                <a:solidFill>
                  <a:schemeClr val="bg1"/>
                </a:solidFill>
                <a:cs typeface="Calluna"/>
              </a:rPr>
              <a:t>*</a:t>
            </a:r>
            <a:endParaRPr lang="en-AU" sz="1200" spc="-60" baseline="31250" dirty="0">
              <a:solidFill>
                <a:schemeClr val="bg1"/>
              </a:solidFill>
              <a:cs typeface="Calluna"/>
            </a:endParaRPr>
          </a:p>
          <a:p>
            <a:pPr marL="12700" marR="12700" indent="-12700" algn="ctr">
              <a:lnSpc>
                <a:spcPct val="100000"/>
              </a:lnSpc>
            </a:pPr>
            <a:r>
              <a:rPr lang="ru-RU" sz="1400" spc="-20" dirty="0">
                <a:solidFill>
                  <a:schemeClr val="bg1"/>
                </a:solidFill>
                <a:cs typeface="Calluna"/>
              </a:rPr>
              <a:t>Местные вина </a:t>
            </a:r>
            <a:r>
              <a:rPr sz="1400" spc="-35" dirty="0">
                <a:solidFill>
                  <a:schemeClr val="bg1"/>
                </a:solidFill>
                <a:cs typeface="Calluna"/>
              </a:rPr>
              <a:t>45</a:t>
            </a:r>
            <a:r>
              <a:rPr lang="en-AU" sz="1400" dirty="0">
                <a:solidFill>
                  <a:schemeClr val="bg1"/>
                </a:solidFill>
                <a:cs typeface="Calluna"/>
              </a:rPr>
              <a:t>8</a:t>
            </a:r>
            <a:r>
              <a:rPr sz="1400" spc="-30" dirty="0">
                <a:solidFill>
                  <a:schemeClr val="bg1"/>
                </a:solidFill>
                <a:cs typeface="Calluna"/>
              </a:rPr>
              <a:t> </a:t>
            </a:r>
            <a:r>
              <a:rPr lang="ru-RU" sz="1400" spc="0" dirty="0">
                <a:solidFill>
                  <a:schemeClr val="bg1"/>
                </a:solidFill>
                <a:cs typeface="Calluna"/>
              </a:rPr>
              <a:t>миллионов </a:t>
            </a:r>
            <a:r>
              <a:rPr sz="1400" spc="-30" dirty="0">
                <a:solidFill>
                  <a:schemeClr val="bg1"/>
                </a:solidFill>
                <a:cs typeface="Calluna"/>
              </a:rPr>
              <a:t> </a:t>
            </a:r>
            <a:r>
              <a:rPr lang="ru-RU" sz="1400" spc="-5" dirty="0">
                <a:solidFill>
                  <a:schemeClr val="bg1"/>
                </a:solidFill>
                <a:cs typeface="Calluna"/>
              </a:rPr>
              <a:t>литров</a:t>
            </a:r>
            <a:r>
              <a:rPr sz="1400" spc="-30" dirty="0">
                <a:solidFill>
                  <a:schemeClr val="bg1"/>
                </a:solidFill>
                <a:cs typeface="Calluna"/>
              </a:rPr>
              <a:t> </a:t>
            </a:r>
            <a:r>
              <a:rPr sz="1400" spc="-70" dirty="0">
                <a:solidFill>
                  <a:schemeClr val="bg1"/>
                </a:solidFill>
                <a:cs typeface="Calluna"/>
              </a:rPr>
              <a:t>(</a:t>
            </a:r>
            <a:r>
              <a:rPr lang="ru-RU" sz="1400" spc="-15" dirty="0">
                <a:solidFill>
                  <a:schemeClr val="bg1"/>
                </a:solidFill>
                <a:cs typeface="Calluna"/>
              </a:rPr>
              <a:t>стабильно</a:t>
            </a:r>
            <a:r>
              <a:rPr sz="1400" spc="-40" dirty="0">
                <a:solidFill>
                  <a:schemeClr val="bg1"/>
                </a:solidFill>
                <a:cs typeface="Calluna"/>
              </a:rPr>
              <a:t>)</a:t>
            </a:r>
            <a:r>
              <a:rPr sz="1400" spc="0" dirty="0">
                <a:solidFill>
                  <a:schemeClr val="bg1"/>
                </a:solidFill>
                <a:cs typeface="Calluna"/>
              </a:rPr>
              <a:t>.</a:t>
            </a:r>
            <a:endParaRPr sz="1400" dirty="0">
              <a:solidFill>
                <a:schemeClr val="bg1"/>
              </a:solidFill>
              <a:cs typeface="Calluna"/>
            </a:endParaRPr>
          </a:p>
          <a:p>
            <a:pPr algn="ctr"/>
            <a:r>
              <a:rPr lang="ru-RU" sz="1400" spc="-5" dirty="0">
                <a:solidFill>
                  <a:schemeClr val="bg1"/>
                </a:solidFill>
                <a:cs typeface="Calluna"/>
              </a:rPr>
              <a:t>Импортные вина </a:t>
            </a:r>
            <a:r>
              <a:rPr lang="en-AU" sz="1400" spc="-35" dirty="0">
                <a:solidFill>
                  <a:schemeClr val="bg1"/>
                </a:solidFill>
                <a:cs typeface="Calluna"/>
              </a:rPr>
              <a:t>82</a:t>
            </a:r>
            <a:r>
              <a:rPr lang="ru-RU" sz="1400" spc="0" dirty="0">
                <a:solidFill>
                  <a:schemeClr val="bg1"/>
                </a:solidFill>
                <a:cs typeface="Calluna"/>
              </a:rPr>
              <a:t> миллионов литров</a:t>
            </a:r>
            <a:r>
              <a:rPr sz="1200" spc="-22" baseline="31250" dirty="0">
                <a:solidFill>
                  <a:schemeClr val="bg1"/>
                </a:solidFill>
                <a:cs typeface="Calluna"/>
              </a:rPr>
              <a:t>#</a:t>
            </a:r>
            <a:r>
              <a:rPr sz="1400" spc="0" dirty="0">
                <a:solidFill>
                  <a:schemeClr val="bg1"/>
                </a:solidFill>
                <a:cs typeface="Calluna"/>
              </a:rPr>
              <a:t>.</a:t>
            </a:r>
            <a:endParaRPr lang="en-AU" sz="1400" spc="-30" dirty="0">
              <a:solidFill>
                <a:schemeClr val="bg1"/>
              </a:solidFill>
              <a:cs typeface="Calluna"/>
            </a:endParaRPr>
          </a:p>
          <a:p>
            <a:pPr marL="0" algn="ctr">
              <a:lnSpc>
                <a:spcPct val="100000"/>
              </a:lnSpc>
            </a:pPr>
            <a:endParaRPr sz="1400" dirty="0">
              <a:solidFill>
                <a:schemeClr val="bg1"/>
              </a:solidFill>
              <a:cs typeface="Callu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98027" y="1819380"/>
            <a:ext cx="2227876" cy="940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2865" algn="ctr">
              <a:lnSpc>
                <a:spcPct val="100000"/>
              </a:lnSpc>
            </a:pPr>
            <a:r>
              <a:rPr lang="ru-RU" sz="1400" dirty="0">
                <a:solidFill>
                  <a:schemeClr val="bg1"/>
                </a:solidFill>
                <a:cs typeface="Gotham Book"/>
              </a:rPr>
              <a:t>ПЕРЕРАБОТКА ВИНОГРАДА </a:t>
            </a:r>
            <a:endParaRPr lang="en-AU" sz="55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endParaRPr lang="ru-RU" sz="1400" spc="-15" dirty="0">
              <a:solidFill>
                <a:schemeClr val="bg1"/>
              </a:solidFill>
              <a:cs typeface="Calluna"/>
            </a:endParaRPr>
          </a:p>
          <a:p>
            <a:pPr algn="ctr">
              <a:lnSpc>
                <a:spcPct val="100000"/>
              </a:lnSpc>
            </a:pPr>
            <a:r>
              <a:rPr sz="1400" spc="-15" dirty="0">
                <a:solidFill>
                  <a:schemeClr val="bg1"/>
                </a:solidFill>
                <a:cs typeface="Calluna"/>
              </a:rPr>
              <a:t>1</a:t>
            </a:r>
            <a:r>
              <a:rPr sz="1400" spc="-5" dirty="0">
                <a:solidFill>
                  <a:schemeClr val="bg1"/>
                </a:solidFill>
                <a:cs typeface="Calluna"/>
              </a:rPr>
              <a:t>.</a:t>
            </a:r>
            <a:r>
              <a:rPr lang="en-AU" sz="1400" spc="-40" dirty="0">
                <a:solidFill>
                  <a:schemeClr val="bg1"/>
                </a:solidFill>
                <a:cs typeface="Calluna"/>
              </a:rPr>
              <a:t>81</a:t>
            </a:r>
            <a:r>
              <a:rPr sz="1400" spc="-30" dirty="0">
                <a:solidFill>
                  <a:schemeClr val="bg1"/>
                </a:solidFill>
                <a:cs typeface="Calluna"/>
              </a:rPr>
              <a:t> </a:t>
            </a:r>
            <a:r>
              <a:rPr lang="ru-RU" sz="1400" spc="0" dirty="0">
                <a:solidFill>
                  <a:schemeClr val="bg1"/>
                </a:solidFill>
                <a:cs typeface="Calluna"/>
              </a:rPr>
              <a:t>м</a:t>
            </a:r>
            <a:r>
              <a:rPr sz="1400" spc="-30" dirty="0">
                <a:solidFill>
                  <a:schemeClr val="bg1"/>
                </a:solidFill>
                <a:cs typeface="Calluna"/>
              </a:rPr>
              <a:t> </a:t>
            </a:r>
            <a:r>
              <a:rPr lang="ru-RU" sz="1400" spc="-25" dirty="0">
                <a:solidFill>
                  <a:schemeClr val="bg1"/>
                </a:solidFill>
                <a:cs typeface="Calluna"/>
              </a:rPr>
              <a:t>тон</a:t>
            </a:r>
            <a:r>
              <a:rPr sz="1400" spc="-30" dirty="0">
                <a:solidFill>
                  <a:schemeClr val="bg1"/>
                </a:solidFill>
                <a:cs typeface="Calluna"/>
              </a:rPr>
              <a:t> </a:t>
            </a:r>
            <a:r>
              <a:rPr lang="ru-RU" sz="1400" spc="10" dirty="0">
                <a:solidFill>
                  <a:schemeClr val="bg1"/>
                </a:solidFill>
                <a:cs typeface="Calluna"/>
              </a:rPr>
              <a:t>винограда</a:t>
            </a:r>
            <a:r>
              <a:rPr sz="1400" spc="-30" dirty="0">
                <a:solidFill>
                  <a:schemeClr val="bg1"/>
                </a:solidFill>
                <a:cs typeface="Calluna"/>
              </a:rPr>
              <a:t> </a:t>
            </a:r>
            <a:r>
              <a:rPr lang="ru-RU" sz="1400" spc="-5" dirty="0">
                <a:solidFill>
                  <a:schemeClr val="bg1"/>
                </a:solidFill>
                <a:cs typeface="Calluna"/>
              </a:rPr>
              <a:t>в</a:t>
            </a:r>
            <a:r>
              <a:rPr sz="1400" spc="-30" dirty="0">
                <a:solidFill>
                  <a:schemeClr val="bg1"/>
                </a:solidFill>
                <a:cs typeface="Calluna"/>
              </a:rPr>
              <a:t> </a:t>
            </a:r>
            <a:r>
              <a:rPr sz="1400" spc="-20" dirty="0">
                <a:solidFill>
                  <a:schemeClr val="bg1"/>
                </a:solidFill>
                <a:cs typeface="Calluna"/>
              </a:rPr>
              <a:t>2</a:t>
            </a:r>
            <a:r>
              <a:rPr sz="1400" spc="-45" dirty="0">
                <a:solidFill>
                  <a:schemeClr val="bg1"/>
                </a:solidFill>
                <a:cs typeface="Calluna"/>
              </a:rPr>
              <a:t>0</a:t>
            </a:r>
            <a:r>
              <a:rPr sz="1400" spc="-30" dirty="0">
                <a:solidFill>
                  <a:schemeClr val="bg1"/>
                </a:solidFill>
                <a:cs typeface="Calluna"/>
              </a:rPr>
              <a:t>1</a:t>
            </a:r>
            <a:r>
              <a:rPr lang="en-AU" sz="1400" dirty="0">
                <a:solidFill>
                  <a:schemeClr val="bg1"/>
                </a:solidFill>
                <a:cs typeface="Calluna"/>
              </a:rPr>
              <a:t>6</a:t>
            </a:r>
            <a:endParaRPr lang="ru-RU" sz="1400" dirty="0">
              <a:solidFill>
                <a:schemeClr val="bg1"/>
              </a:solidFill>
              <a:cs typeface="Calluna"/>
            </a:endParaRPr>
          </a:p>
          <a:p>
            <a:pPr marL="63500" algn="ctr">
              <a:lnSpc>
                <a:spcPct val="100000"/>
              </a:lnSpc>
            </a:pPr>
            <a:r>
              <a:rPr lang="ru-RU" sz="1400" spc="-20" dirty="0">
                <a:solidFill>
                  <a:schemeClr val="bg1"/>
                </a:solidFill>
                <a:cs typeface="Calluna"/>
              </a:rPr>
              <a:t>Красного</a:t>
            </a:r>
            <a:r>
              <a:rPr lang="ru-RU" sz="1400" spc="-30" dirty="0">
                <a:solidFill>
                  <a:schemeClr val="bg1"/>
                </a:solidFill>
                <a:cs typeface="Calluna"/>
              </a:rPr>
              <a:t> </a:t>
            </a:r>
            <a:r>
              <a:rPr lang="ru-RU" sz="1400" spc="-25" dirty="0">
                <a:solidFill>
                  <a:schemeClr val="bg1"/>
                </a:solidFill>
                <a:cs typeface="Calluna"/>
              </a:rPr>
              <a:t>5</a:t>
            </a:r>
            <a:r>
              <a:rPr lang="ru-RU" sz="1400" spc="-60" dirty="0">
                <a:solidFill>
                  <a:schemeClr val="bg1"/>
                </a:solidFill>
                <a:cs typeface="Calluna"/>
              </a:rPr>
              <a:t>2</a:t>
            </a:r>
            <a:r>
              <a:rPr lang="ru-RU" sz="1400" spc="0" dirty="0">
                <a:solidFill>
                  <a:schemeClr val="bg1"/>
                </a:solidFill>
                <a:cs typeface="Calluna"/>
              </a:rPr>
              <a:t>%</a:t>
            </a:r>
            <a:r>
              <a:rPr lang="ru-RU" sz="1400" spc="-30" dirty="0">
                <a:solidFill>
                  <a:schemeClr val="bg1"/>
                </a:solidFill>
                <a:cs typeface="Calluna"/>
              </a:rPr>
              <a:t> </a:t>
            </a:r>
            <a:r>
              <a:rPr lang="ru-RU" sz="1400" spc="0" dirty="0">
                <a:solidFill>
                  <a:schemeClr val="bg1"/>
                </a:solidFill>
                <a:cs typeface="Calluna"/>
              </a:rPr>
              <a:t>/</a:t>
            </a:r>
            <a:r>
              <a:rPr lang="ru-RU" sz="1400" spc="-30" dirty="0">
                <a:solidFill>
                  <a:schemeClr val="bg1"/>
                </a:solidFill>
                <a:cs typeface="Calluna"/>
              </a:rPr>
              <a:t> </a:t>
            </a:r>
            <a:r>
              <a:rPr lang="ru-RU" sz="1400" spc="15" dirty="0">
                <a:solidFill>
                  <a:schemeClr val="bg1"/>
                </a:solidFill>
                <a:cs typeface="Calluna"/>
              </a:rPr>
              <a:t>Белого</a:t>
            </a:r>
            <a:r>
              <a:rPr lang="ru-RU" sz="1400" spc="-30" dirty="0">
                <a:solidFill>
                  <a:schemeClr val="bg1"/>
                </a:solidFill>
                <a:cs typeface="Calluna"/>
              </a:rPr>
              <a:t> </a:t>
            </a:r>
            <a:r>
              <a:rPr lang="ru-RU" sz="1400" spc="-20" dirty="0">
                <a:solidFill>
                  <a:schemeClr val="bg1"/>
                </a:solidFill>
                <a:cs typeface="Calluna"/>
              </a:rPr>
              <a:t>48</a:t>
            </a:r>
            <a:r>
              <a:rPr lang="ru-RU" sz="1400" spc="0" dirty="0">
                <a:solidFill>
                  <a:schemeClr val="bg1"/>
                </a:solidFill>
                <a:cs typeface="Calluna"/>
              </a:rPr>
              <a:t>%</a:t>
            </a:r>
            <a:r>
              <a:rPr lang="ru-RU" sz="1400" spc="-30" dirty="0">
                <a:solidFill>
                  <a:schemeClr val="bg1"/>
                </a:solidFill>
                <a:cs typeface="Calluna"/>
              </a:rPr>
              <a:t> </a:t>
            </a:r>
            <a:endParaRPr lang="ru-RU" sz="1400" dirty="0">
              <a:solidFill>
                <a:schemeClr val="bg1"/>
              </a:solidFill>
              <a:cs typeface="Calluna"/>
            </a:endParaRPr>
          </a:p>
          <a:p>
            <a:pPr marL="101600" algn="ctr">
              <a:lnSpc>
                <a:spcPct val="100000"/>
              </a:lnSpc>
            </a:pPr>
            <a:r>
              <a:rPr lang="en-AU" sz="1400" spc="-35" dirty="0">
                <a:solidFill>
                  <a:schemeClr val="bg1"/>
                </a:solidFill>
                <a:cs typeface="Calluna"/>
              </a:rPr>
              <a:t>(</a:t>
            </a:r>
            <a:r>
              <a:rPr lang="ru-RU" sz="1400" spc="-35" dirty="0">
                <a:solidFill>
                  <a:schemeClr val="bg1"/>
                </a:solidFill>
                <a:cs typeface="Calluna"/>
              </a:rPr>
              <a:t>рост</a:t>
            </a:r>
            <a:r>
              <a:rPr lang="en-AU" sz="1400" spc="-35" dirty="0">
                <a:solidFill>
                  <a:schemeClr val="bg1"/>
                </a:solidFill>
                <a:cs typeface="Calluna"/>
              </a:rPr>
              <a:t> 10</a:t>
            </a:r>
            <a:r>
              <a:rPr sz="1400" spc="0" dirty="0">
                <a:solidFill>
                  <a:schemeClr val="bg1"/>
                </a:solidFill>
                <a:cs typeface="Calluna"/>
              </a:rPr>
              <a:t>%</a:t>
            </a:r>
            <a:r>
              <a:rPr sz="1400" spc="-30" dirty="0">
                <a:solidFill>
                  <a:schemeClr val="bg1"/>
                </a:solidFill>
                <a:cs typeface="Calluna"/>
              </a:rPr>
              <a:t> </a:t>
            </a:r>
            <a:r>
              <a:rPr lang="ru-RU" sz="1400" spc="-35" dirty="0">
                <a:solidFill>
                  <a:schemeClr val="bg1"/>
                </a:solidFill>
                <a:cs typeface="Calluna"/>
              </a:rPr>
              <a:t>с</a:t>
            </a:r>
            <a:r>
              <a:rPr sz="1400" spc="-30" dirty="0">
                <a:solidFill>
                  <a:schemeClr val="bg1"/>
                </a:solidFill>
                <a:cs typeface="Calluna"/>
              </a:rPr>
              <a:t> </a:t>
            </a:r>
            <a:r>
              <a:rPr sz="1400" spc="-20" dirty="0">
                <a:solidFill>
                  <a:schemeClr val="bg1"/>
                </a:solidFill>
                <a:cs typeface="Calluna"/>
              </a:rPr>
              <a:t>2</a:t>
            </a:r>
            <a:r>
              <a:rPr sz="1400" spc="-45" dirty="0">
                <a:solidFill>
                  <a:schemeClr val="bg1"/>
                </a:solidFill>
                <a:cs typeface="Calluna"/>
              </a:rPr>
              <a:t>0</a:t>
            </a:r>
            <a:r>
              <a:rPr sz="1400" spc="-25" dirty="0">
                <a:solidFill>
                  <a:schemeClr val="bg1"/>
                </a:solidFill>
                <a:cs typeface="Calluna"/>
              </a:rPr>
              <a:t>1</a:t>
            </a:r>
            <a:r>
              <a:rPr lang="en-AU" sz="1400" dirty="0">
                <a:solidFill>
                  <a:schemeClr val="bg1"/>
                </a:solidFill>
                <a:cs typeface="Calluna"/>
              </a:rPr>
              <a:t>5)</a:t>
            </a:r>
            <a:endParaRPr sz="1400" dirty="0">
              <a:solidFill>
                <a:schemeClr val="bg1"/>
              </a:solidFill>
              <a:cs typeface="Callu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03034" y="2221334"/>
            <a:ext cx="91440" cy="136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800" spc="10" dirty="0">
                <a:solidFill>
                  <a:srgbClr val="FFFFFF"/>
                </a:solidFill>
                <a:latin typeface="Calluna"/>
                <a:cs typeface="Calluna"/>
              </a:rPr>
              <a:t>#</a:t>
            </a:r>
            <a:endParaRPr sz="800" dirty="0">
              <a:latin typeface="Calluna"/>
              <a:cs typeface="Callu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9751" y="6908800"/>
            <a:ext cx="9585712" cy="304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4800" marR="12700" indent="-304800"/>
            <a:r>
              <a:rPr lang="ru-RU" sz="900" spc="-5" dirty="0">
                <a:latin typeface="Calluna"/>
                <a:cs typeface="Calluna"/>
              </a:rPr>
              <a:t>Ресурсы</a:t>
            </a:r>
            <a:r>
              <a:rPr sz="900" spc="-5" dirty="0">
                <a:latin typeface="Calluna"/>
                <a:cs typeface="Calluna"/>
              </a:rPr>
              <a:t>:</a:t>
            </a:r>
            <a:r>
              <a:rPr sz="900" spc="-25" dirty="0">
                <a:latin typeface="Calluna"/>
                <a:cs typeface="Calluna"/>
              </a:rPr>
              <a:t> </a:t>
            </a:r>
            <a:r>
              <a:rPr lang="en-AU" sz="900" baseline="31250" dirty="0">
                <a:latin typeface="Gotham Book"/>
                <a:cs typeface="Gotham Book"/>
              </a:rPr>
              <a:t>^^</a:t>
            </a:r>
            <a:r>
              <a:rPr lang="en-AU" sz="900" dirty="0">
                <a:latin typeface="Calluna"/>
                <a:cs typeface="Calluna"/>
              </a:rPr>
              <a:t>ABS Vineyard survey 2014-15 #</a:t>
            </a:r>
            <a:r>
              <a:rPr sz="900" spc="-5" dirty="0">
                <a:latin typeface="Calluna"/>
                <a:cs typeface="Calluna"/>
              </a:rPr>
              <a:t>W</a:t>
            </a:r>
            <a:r>
              <a:rPr sz="900" spc="0" dirty="0">
                <a:latin typeface="Calluna"/>
                <a:cs typeface="Calluna"/>
              </a:rPr>
              <a:t>i</a:t>
            </a:r>
            <a:r>
              <a:rPr sz="900" spc="-10" dirty="0">
                <a:latin typeface="Calluna"/>
                <a:cs typeface="Calluna"/>
              </a:rPr>
              <a:t>ne</a:t>
            </a:r>
            <a:r>
              <a:rPr sz="900" spc="10" dirty="0">
                <a:latin typeface="Calluna"/>
                <a:cs typeface="Calluna"/>
              </a:rPr>
              <a:t>m</a:t>
            </a:r>
            <a:r>
              <a:rPr sz="900" spc="15" dirty="0">
                <a:latin typeface="Calluna"/>
                <a:cs typeface="Calluna"/>
              </a:rPr>
              <a:t>a</a:t>
            </a:r>
            <a:r>
              <a:rPr sz="900" spc="-5" dirty="0">
                <a:latin typeface="Calluna"/>
                <a:cs typeface="Calluna"/>
              </a:rPr>
              <a:t>k</a:t>
            </a:r>
            <a:r>
              <a:rPr sz="900" spc="-10" dirty="0">
                <a:latin typeface="Calluna"/>
                <a:cs typeface="Calluna"/>
              </a:rPr>
              <a:t>e</a:t>
            </a:r>
            <a:r>
              <a:rPr sz="900" spc="0" dirty="0">
                <a:latin typeface="Calluna"/>
                <a:cs typeface="Calluna"/>
              </a:rPr>
              <a:t>r</a:t>
            </a:r>
            <a:r>
              <a:rPr sz="900" spc="-5" dirty="0">
                <a:latin typeface="Calluna"/>
                <a:cs typeface="Calluna"/>
              </a:rPr>
              <a:t>s</a:t>
            </a:r>
            <a:r>
              <a:rPr sz="900" spc="-25" dirty="0">
                <a:latin typeface="Calluna"/>
                <a:cs typeface="Calluna"/>
              </a:rPr>
              <a:t> </a:t>
            </a:r>
            <a:r>
              <a:rPr sz="900" spc="-15" dirty="0">
                <a:latin typeface="Calluna"/>
                <a:cs typeface="Calluna"/>
              </a:rPr>
              <a:t>F</a:t>
            </a:r>
            <a:r>
              <a:rPr sz="900" spc="0" dirty="0">
                <a:latin typeface="Calluna"/>
                <a:cs typeface="Calluna"/>
              </a:rPr>
              <a:t>e</a:t>
            </a:r>
            <a:r>
              <a:rPr sz="900" spc="-5" dirty="0">
                <a:latin typeface="Calluna"/>
                <a:cs typeface="Calluna"/>
              </a:rPr>
              <a:t>d</a:t>
            </a:r>
            <a:r>
              <a:rPr sz="900" spc="-10" dirty="0">
                <a:latin typeface="Calluna"/>
                <a:cs typeface="Calluna"/>
              </a:rPr>
              <a:t>e</a:t>
            </a:r>
            <a:r>
              <a:rPr sz="900" spc="-5" dirty="0">
                <a:latin typeface="Calluna"/>
                <a:cs typeface="Calluna"/>
              </a:rPr>
              <a:t>r</a:t>
            </a:r>
            <a:r>
              <a:rPr sz="900" spc="-10" dirty="0">
                <a:latin typeface="Calluna"/>
                <a:cs typeface="Calluna"/>
              </a:rPr>
              <a:t>a</a:t>
            </a:r>
            <a:r>
              <a:rPr sz="900" spc="5" dirty="0">
                <a:latin typeface="Calluna"/>
                <a:cs typeface="Calluna"/>
              </a:rPr>
              <a:t>t</a:t>
            </a:r>
            <a:r>
              <a:rPr sz="900" spc="-10" dirty="0">
                <a:latin typeface="Calluna"/>
                <a:cs typeface="Calluna"/>
              </a:rPr>
              <a:t>i</a:t>
            </a:r>
            <a:r>
              <a:rPr sz="900" spc="-15" dirty="0">
                <a:latin typeface="Calluna"/>
                <a:cs typeface="Calluna"/>
              </a:rPr>
              <a:t>o</a:t>
            </a:r>
            <a:r>
              <a:rPr sz="900" spc="0" dirty="0">
                <a:latin typeface="Calluna"/>
                <a:cs typeface="Calluna"/>
              </a:rPr>
              <a:t>n</a:t>
            </a:r>
            <a:r>
              <a:rPr sz="900" spc="-25" dirty="0">
                <a:latin typeface="Calluna"/>
                <a:cs typeface="Calluna"/>
              </a:rPr>
              <a:t> </a:t>
            </a:r>
            <a:r>
              <a:rPr sz="900" spc="-10" dirty="0">
                <a:latin typeface="Calluna"/>
                <a:cs typeface="Calluna"/>
              </a:rPr>
              <a:t>o</a:t>
            </a:r>
            <a:r>
              <a:rPr sz="900" spc="0" dirty="0">
                <a:latin typeface="Calluna"/>
                <a:cs typeface="Calluna"/>
              </a:rPr>
              <a:t>f</a:t>
            </a:r>
            <a:r>
              <a:rPr sz="900" spc="-25" dirty="0">
                <a:latin typeface="Calluna"/>
                <a:cs typeface="Calluna"/>
              </a:rPr>
              <a:t> </a:t>
            </a:r>
            <a:r>
              <a:rPr sz="900" spc="-10" dirty="0">
                <a:latin typeface="Calluna"/>
                <a:cs typeface="Calluna"/>
              </a:rPr>
              <a:t>A</a:t>
            </a:r>
            <a:r>
              <a:rPr sz="900" spc="10" dirty="0">
                <a:latin typeface="Calluna"/>
                <a:cs typeface="Calluna"/>
              </a:rPr>
              <a:t>u</a:t>
            </a:r>
            <a:r>
              <a:rPr sz="900" spc="0" dirty="0">
                <a:latin typeface="Calluna"/>
                <a:cs typeface="Calluna"/>
              </a:rPr>
              <a:t>s</a:t>
            </a:r>
            <a:r>
              <a:rPr sz="900" spc="10" dirty="0">
                <a:latin typeface="Calluna"/>
                <a:cs typeface="Calluna"/>
              </a:rPr>
              <a:t>t</a:t>
            </a:r>
            <a:r>
              <a:rPr sz="900" spc="0" dirty="0">
                <a:latin typeface="Calluna"/>
                <a:cs typeface="Calluna"/>
              </a:rPr>
              <a:t>r</a:t>
            </a:r>
            <a:r>
              <a:rPr sz="900" spc="15" dirty="0">
                <a:latin typeface="Calluna"/>
                <a:cs typeface="Calluna"/>
              </a:rPr>
              <a:t>a</a:t>
            </a:r>
            <a:r>
              <a:rPr sz="900" spc="5" dirty="0">
                <a:latin typeface="Calluna"/>
                <a:cs typeface="Calluna"/>
              </a:rPr>
              <a:t>li</a:t>
            </a:r>
            <a:r>
              <a:rPr sz="900" spc="0" dirty="0">
                <a:latin typeface="Calluna"/>
                <a:cs typeface="Calluna"/>
              </a:rPr>
              <a:t>a</a:t>
            </a:r>
            <a:r>
              <a:rPr sz="900" spc="-25" dirty="0">
                <a:latin typeface="Calluna"/>
                <a:cs typeface="Calluna"/>
              </a:rPr>
              <a:t> </a:t>
            </a:r>
            <a:r>
              <a:rPr sz="900" spc="10" dirty="0">
                <a:latin typeface="Calluna"/>
                <a:cs typeface="Calluna"/>
              </a:rPr>
              <a:t>(</a:t>
            </a:r>
            <a:r>
              <a:rPr sz="900" spc="10" dirty="0">
                <a:latin typeface="Calluna"/>
                <a:cs typeface="Calluna"/>
                <a:hlinkClick r:id="rId7"/>
              </a:rPr>
              <a:t>W</a:t>
            </a:r>
            <a:r>
              <a:rPr sz="900" spc="-30" dirty="0">
                <a:latin typeface="Calluna"/>
                <a:cs typeface="Calluna"/>
                <a:hlinkClick r:id="rId7"/>
              </a:rPr>
              <a:t>F</a:t>
            </a:r>
            <a:r>
              <a:rPr sz="900" spc="-5" dirty="0">
                <a:latin typeface="Calluna"/>
                <a:cs typeface="Calluna"/>
                <a:hlinkClick r:id="rId7"/>
              </a:rPr>
              <a:t>A</a:t>
            </a:r>
            <a:r>
              <a:rPr sz="900" spc="-25" dirty="0">
                <a:latin typeface="Calluna"/>
                <a:cs typeface="Calluna"/>
                <a:hlinkClick r:id="rId7"/>
              </a:rPr>
              <a:t> </a:t>
            </a:r>
            <a:r>
              <a:rPr sz="900" spc="0" dirty="0">
                <a:latin typeface="Calluna"/>
                <a:cs typeface="Calluna"/>
                <a:hlinkClick r:id="rId7"/>
              </a:rPr>
              <a:t>V</a:t>
            </a:r>
            <a:r>
              <a:rPr sz="900" spc="5" dirty="0">
                <a:latin typeface="Calluna"/>
                <a:cs typeface="Calluna"/>
                <a:hlinkClick r:id="rId7"/>
              </a:rPr>
              <a:t>i</a:t>
            </a:r>
            <a:r>
              <a:rPr sz="900" spc="-10" dirty="0">
                <a:latin typeface="Calluna"/>
                <a:cs typeface="Calluna"/>
                <a:hlinkClick r:id="rId7"/>
              </a:rPr>
              <a:t>n</a:t>
            </a:r>
            <a:r>
              <a:rPr sz="900" spc="15" dirty="0">
                <a:latin typeface="Calluna"/>
                <a:cs typeface="Calluna"/>
                <a:hlinkClick r:id="rId7"/>
              </a:rPr>
              <a:t>t</a:t>
            </a:r>
            <a:r>
              <a:rPr sz="900" spc="5" dirty="0">
                <a:latin typeface="Calluna"/>
                <a:cs typeface="Calluna"/>
                <a:hlinkClick r:id="rId7"/>
              </a:rPr>
              <a:t>a</a:t>
            </a:r>
            <a:r>
              <a:rPr sz="900" spc="-15" dirty="0">
                <a:latin typeface="Calluna"/>
                <a:cs typeface="Calluna"/>
                <a:hlinkClick r:id="rId7"/>
              </a:rPr>
              <a:t>g</a:t>
            </a:r>
            <a:r>
              <a:rPr sz="900" spc="-5" dirty="0">
                <a:latin typeface="Calluna"/>
                <a:cs typeface="Calluna"/>
                <a:hlinkClick r:id="rId7"/>
              </a:rPr>
              <a:t>e</a:t>
            </a:r>
            <a:r>
              <a:rPr sz="900" spc="-25" dirty="0">
                <a:latin typeface="Calluna"/>
                <a:cs typeface="Calluna"/>
                <a:hlinkClick r:id="rId7"/>
              </a:rPr>
              <a:t> </a:t>
            </a:r>
            <a:r>
              <a:rPr sz="900" spc="0" dirty="0">
                <a:latin typeface="Calluna"/>
                <a:cs typeface="Calluna"/>
                <a:hlinkClick r:id="rId7"/>
              </a:rPr>
              <a:t>Rep</a:t>
            </a:r>
            <a:r>
              <a:rPr sz="900" spc="-10" dirty="0">
                <a:latin typeface="Calluna"/>
                <a:cs typeface="Calluna"/>
                <a:hlinkClick r:id="rId7"/>
              </a:rPr>
              <a:t>o</a:t>
            </a:r>
            <a:r>
              <a:rPr sz="900" spc="15" dirty="0">
                <a:latin typeface="Calluna"/>
                <a:cs typeface="Calluna"/>
                <a:hlinkClick r:id="rId7"/>
              </a:rPr>
              <a:t>r</a:t>
            </a:r>
            <a:r>
              <a:rPr sz="900" spc="0" dirty="0">
                <a:latin typeface="Calluna"/>
                <a:cs typeface="Calluna"/>
                <a:hlinkClick r:id="rId7"/>
              </a:rPr>
              <a:t>t</a:t>
            </a:r>
            <a:r>
              <a:rPr sz="900" spc="-25" dirty="0">
                <a:latin typeface="Calluna"/>
                <a:cs typeface="Calluna"/>
                <a:hlinkClick r:id="rId7"/>
              </a:rPr>
              <a:t> </a:t>
            </a:r>
            <a:r>
              <a:rPr sz="900" spc="0" dirty="0">
                <a:latin typeface="Calluna"/>
                <a:cs typeface="Calluna"/>
                <a:hlinkClick r:id="rId7"/>
              </a:rPr>
              <a:t>2</a:t>
            </a:r>
            <a:r>
              <a:rPr sz="900" spc="-10" dirty="0">
                <a:latin typeface="Calluna"/>
                <a:cs typeface="Calluna"/>
                <a:hlinkClick r:id="rId7"/>
              </a:rPr>
              <a:t>01</a:t>
            </a:r>
            <a:r>
              <a:rPr lang="en-AU" sz="900" spc="15" dirty="0">
                <a:latin typeface="Calluna"/>
                <a:cs typeface="Calluna"/>
                <a:hlinkClick r:id="rId7"/>
              </a:rPr>
              <a:t>6</a:t>
            </a:r>
            <a:r>
              <a:rPr lang="en-AU" sz="900" spc="15" dirty="0">
                <a:latin typeface="Calluna"/>
                <a:cs typeface="Calluna"/>
              </a:rPr>
              <a:t>);   ^Wine Australia (</a:t>
            </a:r>
            <a:r>
              <a:rPr lang="en-AU" sz="900" dirty="0"/>
              <a:t>Wine Export Approvals, Financial year 2015/16 and 2014/15)</a:t>
            </a:r>
            <a:r>
              <a:rPr lang="en-AU" sz="900" spc="-10" dirty="0">
                <a:latin typeface="Calluna"/>
              </a:rPr>
              <a:t>;  </a:t>
            </a:r>
            <a:r>
              <a:rPr sz="900" spc="-5" dirty="0">
                <a:latin typeface="Calluna"/>
                <a:cs typeface="Calluna"/>
              </a:rPr>
              <a:t> </a:t>
            </a:r>
            <a:r>
              <a:rPr lang="en-AU" sz="900" spc="-5" dirty="0">
                <a:latin typeface="Calluna"/>
                <a:cs typeface="Calluna"/>
              </a:rPr>
              <a:t>*Wine Australia Per Capital Consumption; source Euromonitor </a:t>
            </a:r>
            <a:r>
              <a:rPr lang="en-AU" sz="900" spc="-10" dirty="0">
                <a:latin typeface="Calluna"/>
                <a:cs typeface="Calluna"/>
              </a:rPr>
              <a:t>International February 2016. </a:t>
            </a:r>
            <a:r>
              <a:rPr lang="en-AU" sz="900" spc="-15" dirty="0">
                <a:latin typeface="Calluna"/>
                <a:cs typeface="Calluna"/>
              </a:rPr>
              <a:t>(</a:t>
            </a:r>
            <a:r>
              <a:rPr sz="900" dirty="0">
                <a:latin typeface="Calluna"/>
                <a:cs typeface="Calluna"/>
              </a:rPr>
              <a:t>ABS </a:t>
            </a:r>
            <a:r>
              <a:rPr lang="en-AU" sz="900" dirty="0">
                <a:latin typeface="Calluna"/>
                <a:cs typeface="Calluna"/>
              </a:rPr>
              <a:t>Australian Bureau of Statistics, Cat No. 8504.0, for MAT June 2014</a:t>
            </a:r>
            <a:endParaRPr sz="900" dirty="0">
              <a:latin typeface="Calluna"/>
              <a:cs typeface="Calluna"/>
            </a:endParaRPr>
          </a:p>
        </p:txBody>
      </p:sp>
      <p:pic>
        <p:nvPicPr>
          <p:cNvPr id="21" name="Picture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339" y="7337644"/>
            <a:ext cx="214811" cy="180756"/>
          </a:xfrm>
          <a:prstGeom prst="rect">
            <a:avLst/>
          </a:prstGeom>
        </p:spPr>
      </p:pic>
      <p:pic>
        <p:nvPicPr>
          <p:cNvPr id="22" name="Picture 2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50" y="7338400"/>
            <a:ext cx="225000" cy="180000"/>
          </a:xfrm>
          <a:prstGeom prst="rect">
            <a:avLst/>
          </a:prstGeom>
        </p:spPr>
      </p:pic>
      <p:pic>
        <p:nvPicPr>
          <p:cNvPr id="23" name="Picture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775" y="7335025"/>
            <a:ext cx="183375" cy="183375"/>
          </a:xfrm>
          <a:prstGeom prst="rect">
            <a:avLst/>
          </a:prstGeom>
        </p:spPr>
      </p:pic>
      <p:pic>
        <p:nvPicPr>
          <p:cNvPr id="24" name="Picture 5" descr="C:\Users\yongr\AppData\Local\Microsoft\Windows\Temporary Internet Files\Content.IE5\SBGFFZJB\envelope-silhouette-2[1]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350" y="7346468"/>
            <a:ext cx="216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4335" y="4622800"/>
            <a:ext cx="5268015" cy="12444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AU" dirty="0">
                <a:solidFill>
                  <a:srgbClr val="726963"/>
                </a:solidFill>
                <a:cs typeface="Gotham Book"/>
              </a:rPr>
              <a:t>CLASSIC</a:t>
            </a:r>
            <a:endParaRPr lang="en-AU" dirty="0">
              <a:cs typeface="Gotham Book"/>
            </a:endParaRPr>
          </a:p>
          <a:p>
            <a:pPr>
              <a:lnSpc>
                <a:spcPts val="500"/>
              </a:lnSpc>
              <a:spcBef>
                <a:spcPts val="26"/>
              </a:spcBef>
            </a:pPr>
            <a:endParaRPr sz="800" dirty="0"/>
          </a:p>
          <a:p>
            <a:pPr>
              <a:lnSpc>
                <a:spcPts val="500"/>
              </a:lnSpc>
              <a:spcBef>
                <a:spcPts val="26"/>
              </a:spcBef>
            </a:pPr>
            <a:endParaRPr lang="ru-RU" sz="800" dirty="0"/>
          </a:p>
          <a:p>
            <a:pPr marL="12700" marR="12700">
              <a:lnSpc>
                <a:spcPct val="100000"/>
              </a:lnSpc>
            </a:pPr>
            <a:r>
              <a:rPr lang="ru-RU" sz="1300" dirty="0">
                <a:solidFill>
                  <a:srgbClr val="726963"/>
                </a:solidFill>
              </a:rPr>
              <a:t>Наш классический ассортимент предлагает свежие, великолепные и вкусные вина. Флагманский ассортимент – популярный выбор наших потребителей, которые стремятся к отличной цене и постоянному качеству.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12265" y="3633773"/>
            <a:ext cx="1126195" cy="1853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1100" i="1" spc="10" dirty="0">
                <a:solidFill>
                  <a:srgbClr val="58595B"/>
                </a:solidFill>
                <a:latin typeface="Calluna"/>
                <a:cs typeface="Calluna"/>
              </a:rPr>
              <a:t>C</a:t>
            </a:r>
            <a:r>
              <a:rPr sz="1100" i="1" spc="15" dirty="0">
                <a:solidFill>
                  <a:srgbClr val="58595B"/>
                </a:solidFill>
                <a:latin typeface="Calluna"/>
                <a:cs typeface="Calluna"/>
              </a:rPr>
              <a:t>ha</a:t>
            </a:r>
            <a:r>
              <a:rPr sz="1100" i="1" spc="-5" dirty="0">
                <a:solidFill>
                  <a:srgbClr val="58595B"/>
                </a:solidFill>
                <a:latin typeface="Calluna"/>
                <a:cs typeface="Calluna"/>
              </a:rPr>
              <a:t>rdo</a:t>
            </a:r>
            <a:r>
              <a:rPr sz="1100" i="1" spc="15" dirty="0">
                <a:solidFill>
                  <a:srgbClr val="58595B"/>
                </a:solidFill>
                <a:latin typeface="Calluna"/>
                <a:cs typeface="Calluna"/>
              </a:rPr>
              <a:t>nn</a:t>
            </a:r>
            <a:r>
              <a:rPr sz="1100" i="1" spc="-5" dirty="0">
                <a:solidFill>
                  <a:srgbClr val="58595B"/>
                </a:solidFill>
                <a:latin typeface="Calluna"/>
                <a:cs typeface="Calluna"/>
              </a:rPr>
              <a:t>a</a:t>
            </a:r>
            <a:r>
              <a:rPr sz="1100" i="1" spc="-35" dirty="0">
                <a:solidFill>
                  <a:srgbClr val="58595B"/>
                </a:solidFill>
                <a:latin typeface="Calluna"/>
                <a:cs typeface="Calluna"/>
              </a:rPr>
              <a:t>y</a:t>
            </a:r>
            <a:endParaRPr sz="1100" i="1" dirty="0">
              <a:latin typeface="Calluna"/>
              <a:cs typeface="Callu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dirty="0">
                <a:solidFill>
                  <a:srgbClr val="FFFEF6"/>
                </a:solidFill>
                <a:latin typeface="Gotham Book"/>
                <a:cs typeface="Gotham Book"/>
              </a:rPr>
              <a:t>АССОРТИМЕНТ</a:t>
            </a:r>
            <a:endParaRPr lang="en-AU" sz="2000" dirty="0">
              <a:latin typeface="Gotham Book"/>
              <a:cs typeface="Gotham Book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b="1" spc="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00" b="1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000" b="1" spc="65" dirty="0" smtClean="0">
                <a:solidFill>
                  <a:srgbClr val="FFFFFF"/>
                </a:solidFill>
                <a:latin typeface="Arial"/>
                <a:cs typeface="Arial"/>
              </a:rPr>
              <a:t>9</a:t>
            </a:fld>
            <a:endParaRPr sz="10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41400" y="3135190"/>
            <a:ext cx="1657968" cy="426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1070557" y="2112897"/>
            <a:ext cx="1628811" cy="392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45" name="Picture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339" y="7337644"/>
            <a:ext cx="214811" cy="180756"/>
          </a:xfrm>
          <a:prstGeom prst="rect">
            <a:avLst/>
          </a:prstGeom>
        </p:spPr>
      </p:pic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50" y="7338400"/>
            <a:ext cx="225000" cy="180000"/>
          </a:xfrm>
          <a:prstGeom prst="rect">
            <a:avLst/>
          </a:prstGeom>
        </p:spPr>
      </p:pic>
      <p:pic>
        <p:nvPicPr>
          <p:cNvPr id="47" name="Picture 4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775" y="7335025"/>
            <a:ext cx="183375" cy="183375"/>
          </a:xfrm>
          <a:prstGeom prst="rect">
            <a:avLst/>
          </a:prstGeom>
        </p:spPr>
      </p:pic>
      <p:pic>
        <p:nvPicPr>
          <p:cNvPr id="48" name="Picture 5" descr="C:\Users\yongr\AppData\Local\Microsoft\Windows\Temporary Internet Files\Content.IE5\SBGFFZJB\envelope-silhouette-2[1]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350" y="7346468"/>
            <a:ext cx="216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bject 10">
            <a:extLst>
              <a:ext uri="{FF2B5EF4-FFF2-40B4-BE49-F238E27FC236}">
                <a16:creationId xmlns:a16="http://schemas.microsoft.com/office/drawing/2014/main" id="{CF5F5B87-E415-4107-A4AA-6BAE4A9328B9}"/>
              </a:ext>
            </a:extLst>
          </p:cNvPr>
          <p:cNvSpPr txBox="1"/>
          <p:nvPr/>
        </p:nvSpPr>
        <p:spPr>
          <a:xfrm>
            <a:off x="1512266" y="2597739"/>
            <a:ext cx="1126195" cy="1853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1100" i="1" spc="0" dirty="0">
                <a:solidFill>
                  <a:srgbClr val="58595B"/>
                </a:solidFill>
                <a:latin typeface="Calluna"/>
                <a:cs typeface="Calluna"/>
              </a:rPr>
              <a:t>S</a:t>
            </a:r>
            <a:r>
              <a:rPr sz="1100" i="1" spc="-5" dirty="0">
                <a:solidFill>
                  <a:srgbClr val="58595B"/>
                </a:solidFill>
                <a:latin typeface="Calluna"/>
                <a:cs typeface="Calluna"/>
              </a:rPr>
              <a:t>au</a:t>
            </a:r>
            <a:r>
              <a:rPr sz="1100" i="1" spc="15" dirty="0">
                <a:solidFill>
                  <a:srgbClr val="58595B"/>
                </a:solidFill>
                <a:latin typeface="Calluna"/>
                <a:cs typeface="Calluna"/>
              </a:rPr>
              <a:t>v</a:t>
            </a:r>
            <a:r>
              <a:rPr sz="1100" i="1" spc="-5" dirty="0">
                <a:solidFill>
                  <a:srgbClr val="58595B"/>
                </a:solidFill>
                <a:latin typeface="Calluna"/>
                <a:cs typeface="Calluna"/>
              </a:rPr>
              <a:t>i</a:t>
            </a:r>
            <a:r>
              <a:rPr sz="1100" i="1" spc="15" dirty="0">
                <a:solidFill>
                  <a:srgbClr val="58595B"/>
                </a:solidFill>
                <a:latin typeface="Calluna"/>
                <a:cs typeface="Calluna"/>
              </a:rPr>
              <a:t>g</a:t>
            </a:r>
            <a:r>
              <a:rPr sz="1100" i="1" spc="-10" dirty="0">
                <a:solidFill>
                  <a:srgbClr val="58595B"/>
                </a:solidFill>
                <a:latin typeface="Calluna"/>
                <a:cs typeface="Calluna"/>
              </a:rPr>
              <a:t>no</a:t>
            </a:r>
            <a:r>
              <a:rPr sz="1100" i="1" spc="-5" dirty="0">
                <a:solidFill>
                  <a:srgbClr val="58595B"/>
                </a:solidFill>
                <a:latin typeface="Calluna"/>
                <a:cs typeface="Calluna"/>
              </a:rPr>
              <a:t>n</a:t>
            </a:r>
            <a:r>
              <a:rPr sz="1100" i="1" spc="-15" dirty="0">
                <a:solidFill>
                  <a:srgbClr val="58595B"/>
                </a:solidFill>
                <a:latin typeface="Calluna"/>
                <a:cs typeface="Calluna"/>
              </a:rPr>
              <a:t> </a:t>
            </a:r>
            <a:r>
              <a:rPr sz="1100" i="1" spc="-5" dirty="0">
                <a:solidFill>
                  <a:srgbClr val="58595B"/>
                </a:solidFill>
                <a:latin typeface="Calluna"/>
                <a:cs typeface="Calluna"/>
              </a:rPr>
              <a:t>B</a:t>
            </a:r>
            <a:r>
              <a:rPr sz="1100" i="1" spc="5" dirty="0">
                <a:solidFill>
                  <a:srgbClr val="58595B"/>
                </a:solidFill>
                <a:latin typeface="Calluna"/>
                <a:cs typeface="Calluna"/>
              </a:rPr>
              <a:t>l</a:t>
            </a:r>
            <a:r>
              <a:rPr sz="1100" i="1" spc="10" dirty="0">
                <a:solidFill>
                  <a:srgbClr val="58595B"/>
                </a:solidFill>
                <a:latin typeface="Calluna"/>
                <a:cs typeface="Calluna"/>
              </a:rPr>
              <a:t>a</a:t>
            </a:r>
            <a:r>
              <a:rPr sz="1100" i="1" spc="-10" dirty="0">
                <a:solidFill>
                  <a:srgbClr val="58595B"/>
                </a:solidFill>
                <a:latin typeface="Calluna"/>
                <a:cs typeface="Calluna"/>
              </a:rPr>
              <a:t>n</a:t>
            </a:r>
            <a:r>
              <a:rPr sz="1100" i="1" spc="0" dirty="0">
                <a:solidFill>
                  <a:srgbClr val="58595B"/>
                </a:solidFill>
                <a:latin typeface="Calluna"/>
                <a:cs typeface="Calluna"/>
              </a:rPr>
              <a:t>c</a:t>
            </a:r>
            <a:endParaRPr sz="1100" i="1" dirty="0">
              <a:latin typeface="Calluna"/>
              <a:cs typeface="Calluna"/>
            </a:endParaRPr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id="{8EC134B1-D056-431A-A57D-0896A3C23808}"/>
              </a:ext>
            </a:extLst>
          </p:cNvPr>
          <p:cNvSpPr/>
          <p:nvPr/>
        </p:nvSpPr>
        <p:spPr>
          <a:xfrm>
            <a:off x="4139584" y="3218989"/>
            <a:ext cx="1657966" cy="392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2818DB8F-7A70-487B-AAA9-EED71D92BF47}"/>
              </a:ext>
            </a:extLst>
          </p:cNvPr>
          <p:cNvSpPr/>
          <p:nvPr/>
        </p:nvSpPr>
        <p:spPr>
          <a:xfrm>
            <a:off x="4139584" y="2112897"/>
            <a:ext cx="1657966" cy="3926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EA276F0A-25E0-42AD-BD3A-7254BCB33CE9}"/>
              </a:ext>
            </a:extLst>
          </p:cNvPr>
          <p:cNvSpPr txBox="1"/>
          <p:nvPr/>
        </p:nvSpPr>
        <p:spPr>
          <a:xfrm>
            <a:off x="4258644" y="3658585"/>
            <a:ext cx="1788160" cy="302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lang="en-US" sz="1100" i="1" spc="5" dirty="0">
                <a:solidFill>
                  <a:srgbClr val="58595B"/>
                </a:solidFill>
                <a:latin typeface="Calluna"/>
                <a:cs typeface="Calluna"/>
              </a:rPr>
              <a:t>S</a:t>
            </a:r>
            <a:r>
              <a:rPr lang="en-US" sz="1100" i="1" spc="15" dirty="0">
                <a:solidFill>
                  <a:srgbClr val="58595B"/>
                </a:solidFill>
                <a:latin typeface="Calluna"/>
                <a:cs typeface="Calluna"/>
              </a:rPr>
              <a:t>h</a:t>
            </a:r>
            <a:r>
              <a:rPr lang="en-US" sz="1100" i="1" spc="10" dirty="0">
                <a:solidFill>
                  <a:srgbClr val="58595B"/>
                </a:solidFill>
                <a:latin typeface="Calluna"/>
                <a:cs typeface="Calluna"/>
              </a:rPr>
              <a:t>i</a:t>
            </a:r>
            <a:r>
              <a:rPr lang="en-US" sz="1100" i="1" spc="5" dirty="0">
                <a:solidFill>
                  <a:srgbClr val="58595B"/>
                </a:solidFill>
                <a:latin typeface="Calluna"/>
                <a:cs typeface="Calluna"/>
              </a:rPr>
              <a:t>r</a:t>
            </a:r>
            <a:r>
              <a:rPr lang="en-US" sz="1100" i="1" spc="20" dirty="0">
                <a:solidFill>
                  <a:srgbClr val="58595B"/>
                </a:solidFill>
                <a:latin typeface="Calluna"/>
                <a:cs typeface="Calluna"/>
              </a:rPr>
              <a:t>a</a:t>
            </a:r>
            <a:r>
              <a:rPr lang="en-US" sz="1100" i="1" spc="0" dirty="0">
                <a:solidFill>
                  <a:srgbClr val="58595B"/>
                </a:solidFill>
                <a:latin typeface="Calluna"/>
                <a:cs typeface="Calluna"/>
              </a:rPr>
              <a:t>z</a:t>
            </a:r>
            <a:r>
              <a:rPr lang="en-US" sz="1100" i="1" spc="-15" dirty="0">
                <a:solidFill>
                  <a:srgbClr val="58595B"/>
                </a:solidFill>
                <a:latin typeface="Calluna"/>
                <a:cs typeface="Calluna"/>
              </a:rPr>
              <a:t> </a:t>
            </a:r>
            <a:r>
              <a:rPr lang="en-US" sz="1100" i="1" spc="10" dirty="0">
                <a:solidFill>
                  <a:srgbClr val="58595B"/>
                </a:solidFill>
                <a:latin typeface="Calluna"/>
                <a:cs typeface="Calluna"/>
              </a:rPr>
              <a:t>C</a:t>
            </a:r>
            <a:r>
              <a:rPr lang="en-US" sz="1100" i="1" spc="5" dirty="0">
                <a:solidFill>
                  <a:srgbClr val="58595B"/>
                </a:solidFill>
                <a:latin typeface="Calluna"/>
                <a:cs typeface="Calluna"/>
              </a:rPr>
              <a:t>ab</a:t>
            </a:r>
            <a:r>
              <a:rPr lang="en-US" sz="1100" i="1" spc="0" dirty="0">
                <a:solidFill>
                  <a:srgbClr val="58595B"/>
                </a:solidFill>
                <a:latin typeface="Calluna"/>
                <a:cs typeface="Calluna"/>
              </a:rPr>
              <a:t>e</a:t>
            </a:r>
            <a:r>
              <a:rPr lang="en-US" sz="1100" i="1" spc="20" dirty="0">
                <a:solidFill>
                  <a:srgbClr val="58595B"/>
                </a:solidFill>
                <a:latin typeface="Calluna"/>
                <a:cs typeface="Calluna"/>
              </a:rPr>
              <a:t>r</a:t>
            </a:r>
            <a:r>
              <a:rPr lang="en-US" sz="1100" i="1" spc="-5" dirty="0">
                <a:solidFill>
                  <a:srgbClr val="58595B"/>
                </a:solidFill>
                <a:latin typeface="Calluna"/>
                <a:cs typeface="Calluna"/>
              </a:rPr>
              <a:t>n</a:t>
            </a:r>
            <a:r>
              <a:rPr lang="en-US" sz="1100" i="1" spc="0" dirty="0">
                <a:solidFill>
                  <a:srgbClr val="58595B"/>
                </a:solidFill>
                <a:latin typeface="Calluna"/>
                <a:cs typeface="Calluna"/>
              </a:rPr>
              <a:t>e</a:t>
            </a:r>
            <a:r>
              <a:rPr lang="en-US" sz="1100" i="1" spc="10" dirty="0">
                <a:solidFill>
                  <a:srgbClr val="58595B"/>
                </a:solidFill>
                <a:latin typeface="Calluna"/>
                <a:cs typeface="Calluna"/>
              </a:rPr>
              <a:t>t</a:t>
            </a:r>
            <a:endParaRPr sz="1100" i="1" dirty="0">
              <a:latin typeface="Calluna"/>
              <a:cs typeface="Calluna"/>
            </a:endParaRPr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7D646393-FCFF-43E9-8F63-7B72EBAB780F}"/>
              </a:ext>
            </a:extLst>
          </p:cNvPr>
          <p:cNvSpPr txBox="1"/>
          <p:nvPr/>
        </p:nvSpPr>
        <p:spPr>
          <a:xfrm>
            <a:off x="4034380" y="2589682"/>
            <a:ext cx="1788160" cy="302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1100" i="1" spc="15" dirty="0">
                <a:solidFill>
                  <a:srgbClr val="58595B"/>
                </a:solidFill>
                <a:latin typeface="Calluna"/>
              </a:rPr>
              <a:t>Cabernet Sauvignon</a:t>
            </a:r>
          </a:p>
        </p:txBody>
      </p:sp>
      <p:sp>
        <p:nvSpPr>
          <p:cNvPr id="31" name="object 3">
            <a:extLst>
              <a:ext uri="{FF2B5EF4-FFF2-40B4-BE49-F238E27FC236}">
                <a16:creationId xmlns:a16="http://schemas.microsoft.com/office/drawing/2014/main" id="{41BF345C-0E40-448D-834B-1BD04B1530BC}"/>
              </a:ext>
            </a:extLst>
          </p:cNvPr>
          <p:cNvSpPr txBox="1"/>
          <p:nvPr/>
        </p:nvSpPr>
        <p:spPr>
          <a:xfrm>
            <a:off x="6254750" y="4655063"/>
            <a:ext cx="4143425" cy="1178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AU" sz="1600" dirty="0">
                <a:solidFill>
                  <a:srgbClr val="726963"/>
                </a:solidFill>
                <a:cs typeface="Gotham Book"/>
              </a:rPr>
              <a:t>SPARKLING</a:t>
            </a:r>
            <a:endParaRPr lang="en-AU" sz="1600" dirty="0">
              <a:cs typeface="Gotham Book"/>
            </a:endParaRPr>
          </a:p>
          <a:p>
            <a:pPr>
              <a:lnSpc>
                <a:spcPts val="500"/>
              </a:lnSpc>
              <a:spcBef>
                <a:spcPts val="26"/>
              </a:spcBef>
            </a:pPr>
            <a:endParaRPr sz="700" dirty="0"/>
          </a:p>
          <a:p>
            <a:pPr marL="12700" marR="12700"/>
            <a:r>
              <a:rPr lang="ru-RU" sz="1300" dirty="0">
                <a:solidFill>
                  <a:srgbClr val="726963"/>
                </a:solidFill>
              </a:rPr>
              <a:t>Наши игристые вина – качество и наслаждение вкусом для всех ситуаций</a:t>
            </a:r>
            <a:r>
              <a:rPr sz="1300" dirty="0">
                <a:solidFill>
                  <a:srgbClr val="726963"/>
                </a:solidFill>
              </a:rPr>
              <a:t>. </a:t>
            </a:r>
            <a:r>
              <a:rPr lang="ru-RU" sz="1300" dirty="0">
                <a:solidFill>
                  <a:srgbClr val="726963"/>
                </a:solidFill>
              </a:rPr>
              <a:t>В них хорошо выражены сорта винограда, у них постоянное качество и отличная цена, они легко пьются.</a:t>
            </a:r>
            <a:endParaRPr sz="1300" dirty="0">
              <a:solidFill>
                <a:srgbClr val="726963"/>
              </a:solidFill>
            </a:endParaRP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00B9C15E-AE5A-42F5-9DE2-B6B0BBCAA913}"/>
              </a:ext>
            </a:extLst>
          </p:cNvPr>
          <p:cNvSpPr txBox="1"/>
          <p:nvPr/>
        </p:nvSpPr>
        <p:spPr>
          <a:xfrm>
            <a:off x="7527611" y="3642010"/>
            <a:ext cx="2506164" cy="47464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00000"/>
              </a:lnSpc>
            </a:pPr>
            <a:r>
              <a:rPr sz="1100" i="1" spc="5" dirty="0">
                <a:solidFill>
                  <a:srgbClr val="58595B"/>
                </a:solidFill>
                <a:latin typeface="Calluna"/>
              </a:rPr>
              <a:t>Chardonnay Pinot Noir</a:t>
            </a:r>
          </a:p>
        </p:txBody>
      </p:sp>
      <p:pic>
        <p:nvPicPr>
          <p:cNvPr id="35" name="Picture 4" descr="M:\meL downloads\Brand Identity\Sparkling\J00901-001-Bitmap-RGB Large.png">
            <a:extLst>
              <a:ext uri="{FF2B5EF4-FFF2-40B4-BE49-F238E27FC236}">
                <a16:creationId xmlns:a16="http://schemas.microsoft.com/office/drawing/2014/main" id="{74329416-EE18-4DDB-8CF9-DDC9F8291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66683" y="2464986"/>
            <a:ext cx="481332" cy="18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M:\meL downloads\Brand Identity\Sparkling\J00940-005-Bitmap-RGB Large.png">
            <a:extLst>
              <a:ext uri="{FF2B5EF4-FFF2-40B4-BE49-F238E27FC236}">
                <a16:creationId xmlns:a16="http://schemas.microsoft.com/office/drawing/2014/main" id="{653E63C3-FFEF-42C7-AFCF-F244D92B4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68484" y="1385146"/>
            <a:ext cx="481332" cy="18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bject 5">
            <a:extLst>
              <a:ext uri="{FF2B5EF4-FFF2-40B4-BE49-F238E27FC236}">
                <a16:creationId xmlns:a16="http://schemas.microsoft.com/office/drawing/2014/main" id="{80A4C3B7-7642-4D9B-B55F-DDDC1951B1C5}"/>
              </a:ext>
            </a:extLst>
          </p:cNvPr>
          <p:cNvSpPr txBox="1"/>
          <p:nvPr/>
        </p:nvSpPr>
        <p:spPr>
          <a:xfrm>
            <a:off x="7892011" y="2584218"/>
            <a:ext cx="2506164" cy="47464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00000"/>
              </a:lnSpc>
            </a:pPr>
            <a:r>
              <a:rPr sz="1100" i="1" spc="5" dirty="0">
                <a:solidFill>
                  <a:srgbClr val="58595B"/>
                </a:solidFill>
                <a:latin typeface="Calluna"/>
              </a:rPr>
              <a:t>Sparkling Rosé</a:t>
            </a:r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09F3205B-02E8-4401-9971-042278773F48}"/>
              </a:ext>
            </a:extLst>
          </p:cNvPr>
          <p:cNvSpPr txBox="1"/>
          <p:nvPr/>
        </p:nvSpPr>
        <p:spPr>
          <a:xfrm>
            <a:off x="834334" y="6180460"/>
            <a:ext cx="9459015" cy="6197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00000"/>
              </a:lnSpc>
            </a:pPr>
            <a:r>
              <a:rPr lang="en-AU" sz="1300" dirty="0">
                <a:solidFill>
                  <a:srgbClr val="726963"/>
                </a:solidFill>
                <a:cs typeface="Gotham Book"/>
              </a:rPr>
              <a:t>JACOB’S CREEK </a:t>
            </a:r>
            <a:r>
              <a:rPr lang="ru-RU" sz="1300" dirty="0">
                <a:solidFill>
                  <a:srgbClr val="726963"/>
                </a:solidFill>
                <a:cs typeface="Gotham Book"/>
              </a:rPr>
              <a:t>– ОДИН ИЗ НЕМНОГИХ ПРОИЗВОДИТЕЛЕЙ В МИРЕ, ИМЕЮЩИЙ УСПЕШНЫЙ ПОРТФЕЛЬ ИГРИСТЫХ ВИН ПОД ТЕМ ЖЕ БРЕНДОМ КАК И ТИХИЕ СТОЛОВИЕ ВИНА – ДОКАЗАТЕЛЬСТВО СИЛЫ, РЕПУТАЦИИ И ЦЕННОСТИ БРЕНДА </a:t>
            </a:r>
            <a:r>
              <a:rPr lang="en-AU" sz="1300" dirty="0">
                <a:solidFill>
                  <a:srgbClr val="726963"/>
                </a:solidFill>
                <a:cs typeface="Gotham Book"/>
              </a:rPr>
              <a:t>JACOB’S CREEK</a:t>
            </a:r>
            <a:endParaRPr sz="1300" dirty="0"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230904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12396</TotalTime>
  <Words>2051</Words>
  <Application>Microsoft Office PowerPoint</Application>
  <PresentationFormat>Custom</PresentationFormat>
  <Paragraphs>298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Calluna</vt:lpstr>
      <vt:lpstr>Gotham Book</vt:lpstr>
      <vt:lpstr>Gotham Medium</vt:lpstr>
      <vt:lpstr>Wingdings</vt:lpstr>
      <vt:lpstr>Office Theme</vt:lpstr>
      <vt:lpstr>PowerPoint Presentation</vt:lpstr>
      <vt:lpstr>КЛЮЧЕВЫЕ СВЕДЕНИЯ</vt:lpstr>
      <vt:lpstr>О БРЕНДЕ</vt:lpstr>
      <vt:lpstr>PowerPoint Presentation</vt:lpstr>
      <vt:lpstr>НАШЕ ЛОГО</vt:lpstr>
      <vt:lpstr>НАГРАДЫ НА ВИННЫХ КОНКУРСАХ</vt:lpstr>
      <vt:lpstr>АВСТРАЛИЯ КАК ВИННАЯ СТРАНА</vt:lpstr>
      <vt:lpstr>АВСТРАЛИЯ КАК ВИННАЯ СТРАНА (продолжение)</vt:lpstr>
      <vt:lpstr>АССОРТИМЕНТ</vt:lpstr>
      <vt:lpstr>Sauvignon Blanc / Совиньон Блан </vt:lpstr>
      <vt:lpstr>Chardonnay / Шардоне </vt:lpstr>
      <vt:lpstr>Cabernet Sauvignon / Каберне Совиньон</vt:lpstr>
      <vt:lpstr>Shiraz Cabernet / Шираз Каберне  </vt:lpstr>
      <vt:lpstr>Sparkling Rose / Игристое Розовое</vt:lpstr>
      <vt:lpstr>Chardonnay Pinot Noir / Шардоне Пино Нуар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Harris, Ruth</dc:creator>
  <cp:lastModifiedBy>Krupenko, Tatiana</cp:lastModifiedBy>
  <cp:revision>244</cp:revision>
  <cp:lastPrinted>2016-09-23T00:41:57Z</cp:lastPrinted>
  <dcterms:created xsi:type="dcterms:W3CDTF">2015-01-28T22:25:19Z</dcterms:created>
  <dcterms:modified xsi:type="dcterms:W3CDTF">2018-03-03T14:58:46Z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2014-09-25T00:00:00Z</vt:filetime>
  </property>
  <property fmtid="{D5CDD505-2E9C-101B-9397-08002B2CF9AE}" pid="3" name="LastSaved">
    <vt:filetime>2015-01-28T00:00:00Z</vt:filetime>
  </property>
</Properties>
</file>